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7"/>
  </p:notesMasterIdLst>
  <p:handoutMasterIdLst>
    <p:handoutMasterId r:id="rId58"/>
  </p:handoutMasterIdLst>
  <p:sldIdLst>
    <p:sldId id="256" r:id="rId5"/>
    <p:sldId id="336" r:id="rId6"/>
    <p:sldId id="339" r:id="rId7"/>
    <p:sldId id="340" r:id="rId8"/>
    <p:sldId id="341" r:id="rId9"/>
    <p:sldId id="342" r:id="rId10"/>
    <p:sldId id="343" r:id="rId11"/>
    <p:sldId id="344" r:id="rId12"/>
    <p:sldId id="345" r:id="rId13"/>
    <p:sldId id="360" r:id="rId14"/>
    <p:sldId id="347" r:id="rId15"/>
    <p:sldId id="348" r:id="rId16"/>
    <p:sldId id="349" r:id="rId17"/>
    <p:sldId id="350" r:id="rId18"/>
    <p:sldId id="351" r:id="rId19"/>
    <p:sldId id="353" r:id="rId20"/>
    <p:sldId id="352" r:id="rId21"/>
    <p:sldId id="354" r:id="rId22"/>
    <p:sldId id="358" r:id="rId23"/>
    <p:sldId id="355" r:id="rId24"/>
    <p:sldId id="359" r:id="rId25"/>
    <p:sldId id="356" r:id="rId26"/>
    <p:sldId id="361" r:id="rId27"/>
    <p:sldId id="362" r:id="rId28"/>
    <p:sldId id="392" r:id="rId29"/>
    <p:sldId id="363" r:id="rId30"/>
    <p:sldId id="364" r:id="rId31"/>
    <p:sldId id="365" r:id="rId32"/>
    <p:sldId id="366" r:id="rId33"/>
    <p:sldId id="367" r:id="rId34"/>
    <p:sldId id="369" r:id="rId35"/>
    <p:sldId id="370" r:id="rId36"/>
    <p:sldId id="371" r:id="rId37"/>
    <p:sldId id="372" r:id="rId38"/>
    <p:sldId id="373" r:id="rId39"/>
    <p:sldId id="368" r:id="rId40"/>
    <p:sldId id="374" r:id="rId41"/>
    <p:sldId id="375" r:id="rId42"/>
    <p:sldId id="376" r:id="rId43"/>
    <p:sldId id="377" r:id="rId44"/>
    <p:sldId id="378" r:id="rId45"/>
    <p:sldId id="379" r:id="rId46"/>
    <p:sldId id="381" r:id="rId47"/>
    <p:sldId id="382" r:id="rId48"/>
    <p:sldId id="383" r:id="rId49"/>
    <p:sldId id="384" r:id="rId50"/>
    <p:sldId id="385" r:id="rId51"/>
    <p:sldId id="386" r:id="rId52"/>
    <p:sldId id="389" r:id="rId53"/>
    <p:sldId id="390" r:id="rId54"/>
    <p:sldId id="391" r:id="rId55"/>
    <p:sldId id="38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8" autoAdjust="0"/>
  </p:normalViewPr>
  <p:slideViewPr>
    <p:cSldViewPr snapToGrid="0">
      <p:cViewPr varScale="1">
        <p:scale>
          <a:sx n="87" d="100"/>
          <a:sy n="87" d="100"/>
        </p:scale>
        <p:origin x="528" y="8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8DD508-762E-4A56-8057-6F3E893FE061}" type="datetimeFigureOut">
              <a:rPr lang="en-US" smtClean="0"/>
              <a:t>4/10/2023</a:t>
            </a:fld>
            <a:endParaRPr lang="en-US" dirty="0"/>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FE5E4-E7AD-46D7-82A6-8E6D0CE600B6}" type="slidenum">
              <a:rPr lang="en-US" smtClean="0"/>
              <a:t>‹#›</a:t>
            </a:fld>
            <a:endParaRPr lang="en-US" dirty="0"/>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9CD52-EA80-42E8-964B-0DC3907FFC08}" type="datetimeFigureOut">
              <a:rPr lang="en-US" smtClean="0"/>
              <a:t>4/10/2023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5DD2-187C-450F-BB87-F62B9ADB04D5}" type="slidenum">
              <a:rPr lang="en-US" smtClean="0"/>
              <a:t>‹#›</a:t>
            </a:fld>
            <a:endParaRPr lang="en-US" dirty="0"/>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2</a:t>
            </a:fld>
            <a:endParaRPr lang="en-US" dirty="0"/>
          </a:p>
        </p:txBody>
      </p:sp>
    </p:spTree>
    <p:extLst>
      <p:ext uri="{BB962C8B-B14F-4D97-AF65-F5344CB8AC3E}">
        <p14:creationId xmlns:p14="http://schemas.microsoft.com/office/powerpoint/2010/main" val="4023325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45</a:t>
            </a:fld>
            <a:endParaRPr lang="en-US" dirty="0"/>
          </a:p>
        </p:txBody>
      </p:sp>
    </p:spTree>
    <p:extLst>
      <p:ext uri="{BB962C8B-B14F-4D97-AF65-F5344CB8AC3E}">
        <p14:creationId xmlns:p14="http://schemas.microsoft.com/office/powerpoint/2010/main" val="4144530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47</a:t>
            </a:fld>
            <a:endParaRPr lang="en-US" dirty="0"/>
          </a:p>
        </p:txBody>
      </p:sp>
    </p:spTree>
    <p:extLst>
      <p:ext uri="{BB962C8B-B14F-4D97-AF65-F5344CB8AC3E}">
        <p14:creationId xmlns:p14="http://schemas.microsoft.com/office/powerpoint/2010/main" val="1202190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5</a:t>
            </a:fld>
            <a:endParaRPr lang="en-US" dirty="0"/>
          </a:p>
        </p:txBody>
      </p:sp>
    </p:spTree>
    <p:extLst>
      <p:ext uri="{BB962C8B-B14F-4D97-AF65-F5344CB8AC3E}">
        <p14:creationId xmlns:p14="http://schemas.microsoft.com/office/powerpoint/2010/main" val="3137750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8</a:t>
            </a:fld>
            <a:endParaRPr lang="en-US" dirty="0"/>
          </a:p>
        </p:txBody>
      </p:sp>
    </p:spTree>
    <p:extLst>
      <p:ext uri="{BB962C8B-B14F-4D97-AF65-F5344CB8AC3E}">
        <p14:creationId xmlns:p14="http://schemas.microsoft.com/office/powerpoint/2010/main" val="4213046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13</a:t>
            </a:fld>
            <a:endParaRPr lang="en-US" dirty="0"/>
          </a:p>
        </p:txBody>
      </p:sp>
    </p:spTree>
    <p:extLst>
      <p:ext uri="{BB962C8B-B14F-4D97-AF65-F5344CB8AC3E}">
        <p14:creationId xmlns:p14="http://schemas.microsoft.com/office/powerpoint/2010/main" val="818588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18</a:t>
            </a:fld>
            <a:endParaRPr lang="en-US" dirty="0"/>
          </a:p>
        </p:txBody>
      </p:sp>
    </p:spTree>
    <p:extLst>
      <p:ext uri="{BB962C8B-B14F-4D97-AF65-F5344CB8AC3E}">
        <p14:creationId xmlns:p14="http://schemas.microsoft.com/office/powerpoint/2010/main" val="2615996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24</a:t>
            </a:fld>
            <a:endParaRPr lang="en-US" dirty="0"/>
          </a:p>
        </p:txBody>
      </p:sp>
    </p:spTree>
    <p:extLst>
      <p:ext uri="{BB962C8B-B14F-4D97-AF65-F5344CB8AC3E}">
        <p14:creationId xmlns:p14="http://schemas.microsoft.com/office/powerpoint/2010/main" val="556028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29</a:t>
            </a:fld>
            <a:endParaRPr lang="en-US" dirty="0"/>
          </a:p>
        </p:txBody>
      </p:sp>
    </p:spTree>
    <p:extLst>
      <p:ext uri="{BB962C8B-B14F-4D97-AF65-F5344CB8AC3E}">
        <p14:creationId xmlns:p14="http://schemas.microsoft.com/office/powerpoint/2010/main" val="4004504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37</a:t>
            </a:fld>
            <a:endParaRPr lang="en-US" dirty="0"/>
          </a:p>
        </p:txBody>
      </p:sp>
    </p:spTree>
    <p:extLst>
      <p:ext uri="{BB962C8B-B14F-4D97-AF65-F5344CB8AC3E}">
        <p14:creationId xmlns:p14="http://schemas.microsoft.com/office/powerpoint/2010/main" val="1666917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40</a:t>
            </a:fld>
            <a:endParaRPr lang="en-US" dirty="0"/>
          </a:p>
        </p:txBody>
      </p:sp>
    </p:spTree>
    <p:extLst>
      <p:ext uri="{BB962C8B-B14F-4D97-AF65-F5344CB8AC3E}">
        <p14:creationId xmlns:p14="http://schemas.microsoft.com/office/powerpoint/2010/main" val="4214443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dirty="0"/>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dirty="0"/>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1155618"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1146908"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tx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6155877"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dirty="0"/>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5786024"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10152166" y="4249059"/>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a:lstStyle>
            <a:lvl1pPr>
              <a:buNone/>
              <a:defRPr b="1"/>
            </a:lvl1pPr>
          </a:lstStyle>
          <a:p>
            <a:pPr lvl="0"/>
            <a:r>
              <a:rPr lang="en-US" dirty="0"/>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a:lstStyle>
            <a:lvl1pPr>
              <a:buNone/>
              <a:defRPr b="1"/>
            </a:lvl1pPr>
          </a:lstStyle>
          <a:p>
            <a:pPr lvl="0"/>
            <a:r>
              <a:rPr lang="en-US" dirty="0"/>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a:lstStyle>
            <a:lvl1pPr>
              <a:buNone/>
              <a:defRPr b="1"/>
            </a:lvl1pPr>
          </a:lstStyle>
          <a:p>
            <a:pPr lvl="0"/>
            <a:r>
              <a:rPr lang="en-US" dirty="0"/>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a:lstStyle>
            <a:lvl1pPr>
              <a:buNone/>
              <a:defRPr b="1"/>
            </a:lvl1pPr>
          </a:lstStyle>
          <a:p>
            <a:pPr lvl="0"/>
            <a:r>
              <a:rPr lang="en-US" dirty="0"/>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a:lstStyle>
            <a:lvl1pPr>
              <a:buNone/>
              <a:defRPr b="1"/>
            </a:lvl1pPr>
          </a:lstStyle>
          <a:p>
            <a:pPr lvl="0"/>
            <a:r>
              <a:rPr lang="en-US" dirty="0"/>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dirty="0"/>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dirty="0"/>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dirty="0"/>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dirty="0"/>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dirty="0"/>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endParaRPr lang="en-US" dirty="0"/>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11124000"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11124000"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8" y="1823520"/>
            <a:ext cx="10676681" cy="3210961"/>
          </a:xfrm>
        </p:spPr>
        <p:txBody>
          <a:bodyPr anchor="b">
            <a:normAutofit/>
          </a:bodyPr>
          <a:lstStyle>
            <a:lvl1pPr>
              <a:defRPr sz="6000" b="1" spc="1500" baseline="0"/>
            </a:lvl1pPr>
          </a:lstStyle>
          <a:p>
            <a:r>
              <a:rPr lang="en-US" dirty="0"/>
              <a:t>CLICK TO ADD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endParaRPr lang="en-US" dirty="0"/>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dirty="0"/>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dirty="0"/>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endParaRPr lang="en-US" dirty="0"/>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dirty="0"/>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dirty="0"/>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dirty="0"/>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dirty="0"/>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dirty="0"/>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a:lstStyle/>
          <a:p>
            <a:r>
              <a:rPr lang="en-US" dirty="0"/>
              <a:t>Click to edit Master title style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
        <p:nvSpPr>
          <p:cNvPr id="2" name="Rectangle 1">
            <a:extLst>
              <a:ext uri="{FF2B5EF4-FFF2-40B4-BE49-F238E27FC236}">
                <a16:creationId xmlns:a16="http://schemas.microsoft.com/office/drawing/2014/main" id="{EF96AC85-47C4-BED3-9D68-128B9BA7FB01}"/>
              </a:ext>
            </a:extLst>
          </p:cNvPr>
          <p:cNvSpPr/>
          <p:nvPr userDrawn="1"/>
        </p:nvSpPr>
        <p:spPr>
          <a:xfrm>
            <a:off x="582154" y="823377"/>
            <a:ext cx="108000" cy="540000"/>
          </a:xfrm>
          <a:prstGeom prst="rect">
            <a:avLst/>
          </a:prstGeom>
          <a:solidFill>
            <a:schemeClr val="tx1"/>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A3FB7E4D-7226-2160-BD5A-D0476E4912D0}"/>
              </a:ext>
            </a:extLst>
          </p:cNvPr>
          <p:cNvSpPr>
            <a:spLocks noGrp="1"/>
          </p:cNvSpPr>
          <p:nvPr>
            <p:ph type="body" sz="quarter" idx="13"/>
          </p:nvPr>
        </p:nvSpPr>
        <p:spPr>
          <a:xfrm>
            <a:off x="838200" y="2000249"/>
            <a:ext cx="10096500" cy="4243625"/>
          </a:xfrm>
        </p:spPr>
        <p:txBody>
          <a:bodyPr/>
          <a:lstStyle>
            <a:lvl1pPr>
              <a:lnSpc>
                <a:spcPct val="100000"/>
              </a:lnSpc>
              <a:spcAft>
                <a:spcPts val="400"/>
              </a:spcAft>
              <a:defRPr sz="2400"/>
            </a:lvl1pPr>
            <a:lvl2pPr>
              <a:defRPr sz="2200"/>
            </a:lvl2pPr>
            <a:lvl5pPr marL="1828800" indent="0">
              <a:buFont typeface="+mj-l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dirty="0"/>
              <a:t>Click to add title</a:t>
            </a:r>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dirty="0"/>
              <a:t>Click to add subtitle</a:t>
            </a:r>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a:lstStyle/>
          <a:p>
            <a:r>
              <a:rPr lang="en-US"/>
              <a:t>2/1/20XX</a:t>
            </a:r>
            <a:endParaRPr lang="en-US" dirty="0"/>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a:lstStyle/>
          <a:p>
            <a:r>
              <a:rPr lang="en-US" dirty="0"/>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a:lstStyle/>
          <a:p>
            <a:fld id="{5EA792F7-1D9E-4C7E-A103-E8EDFDC2691E}" type="slidenum">
              <a:rPr lang="en-US" smtClean="0"/>
              <a:t>‹#›</a:t>
            </a:fld>
            <a:endParaRPr lang="en-US" dirty="0"/>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0579799" y="466375"/>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a:t>2/1/20XX</a:t>
            </a:r>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b="1" dirty="0"/>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607C874-782B-4427-B581-0597FA74FF03}"/>
              </a:ext>
            </a:extLst>
          </p:cNvPr>
          <p:cNvSpPr>
            <a:spLocks noGrp="1"/>
          </p:cNvSpPr>
          <p:nvPr>
            <p:ph type="ctrTitle"/>
          </p:nvPr>
        </p:nvSpPr>
        <p:spPr>
          <a:xfrm>
            <a:off x="322463" y="503497"/>
            <a:ext cx="5365238" cy="3845891"/>
          </a:xfrm>
        </p:spPr>
        <p:txBody>
          <a:bodyPr>
            <a:normAutofit/>
          </a:bodyPr>
          <a:lstStyle/>
          <a:p>
            <a:pPr>
              <a:lnSpc>
                <a:spcPct val="100000"/>
              </a:lnSpc>
            </a:pPr>
            <a:r>
              <a:rPr lang="en-US" sz="4500" spc="300" dirty="0"/>
              <a:t>ALGORITHMS LAB </a:t>
            </a:r>
            <a:br>
              <a:rPr lang="en-US" sz="4500" spc="300" dirty="0"/>
            </a:br>
            <a:r>
              <a:rPr lang="en-US" sz="4500" spc="300" dirty="0"/>
              <a:t>(CS-2271)</a:t>
            </a:r>
            <a:br>
              <a:rPr lang="en-US" sz="4500" spc="300" dirty="0"/>
            </a:br>
            <a:r>
              <a:rPr lang="en-US" sz="4500" spc="300" dirty="0"/>
              <a:t>ASSIGNMENT - 1</a:t>
            </a:r>
          </a:p>
        </p:txBody>
      </p:sp>
      <p:sp>
        <p:nvSpPr>
          <p:cNvPr id="10" name="Subtitle 9">
            <a:extLst>
              <a:ext uri="{FF2B5EF4-FFF2-40B4-BE49-F238E27FC236}">
                <a16:creationId xmlns:a16="http://schemas.microsoft.com/office/drawing/2014/main" id="{9DDF89BC-6718-4D28-9005-F42DB4D8B4BD}"/>
              </a:ext>
            </a:extLst>
          </p:cNvPr>
          <p:cNvSpPr>
            <a:spLocks noGrp="1"/>
          </p:cNvSpPr>
          <p:nvPr>
            <p:ph type="subTitle" idx="1"/>
          </p:nvPr>
        </p:nvSpPr>
        <p:spPr>
          <a:xfrm>
            <a:off x="410385" y="4459048"/>
            <a:ext cx="5277316" cy="1968129"/>
          </a:xfrm>
        </p:spPr>
        <p:txBody>
          <a:bodyPr/>
          <a:lstStyle/>
          <a:p>
            <a:pPr>
              <a:spcAft>
                <a:spcPts val="600"/>
              </a:spcAft>
            </a:pPr>
            <a:r>
              <a:rPr lang="en-US" spc="300" dirty="0"/>
              <a:t>ARITRA BANDYOPADHYAY (2021CSB107)</a:t>
            </a:r>
          </a:p>
          <a:p>
            <a:r>
              <a:rPr lang="en-US" spc="300" dirty="0"/>
              <a:t>BIPRADEEP BERA (2021CSB109)</a:t>
            </a:r>
          </a:p>
        </p:txBody>
      </p:sp>
      <p:pic>
        <p:nvPicPr>
          <p:cNvPr id="11" name="Picture Placeholder 10">
            <a:extLst>
              <a:ext uri="{FF2B5EF4-FFF2-40B4-BE49-F238E27FC236}">
                <a16:creationId xmlns:a16="http://schemas.microsoft.com/office/drawing/2014/main" id="{46756E01-D57B-4D2C-AA8A-8AE49DC76C9D}"/>
              </a:ext>
            </a:extLst>
          </p:cNvPr>
          <p:cNvPicPr>
            <a:picLocks noGrp="1" noChangeAspect="1"/>
          </p:cNvPicPr>
          <p:nvPr>
            <p:ph type="pic" sz="quarter" idx="13"/>
          </p:nvPr>
        </p:nvPicPr>
        <p:blipFill>
          <a:blip r:embed="rId2"/>
          <a:srcRect/>
          <a:stretch/>
        </p:blipFill>
        <p:spPr>
          <a:xfrm>
            <a:off x="5951475" y="587120"/>
            <a:ext cx="5290998" cy="5290998"/>
          </a:xfrm>
        </p:spPr>
      </p:pic>
    </p:spTree>
    <p:extLst>
      <p:ext uri="{BB962C8B-B14F-4D97-AF65-F5344CB8AC3E}">
        <p14:creationId xmlns:p14="http://schemas.microsoft.com/office/powerpoint/2010/main" val="245498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9818-DE16-0DF9-B79C-2DF4A370B3B5}"/>
              </a:ext>
            </a:extLst>
          </p:cNvPr>
          <p:cNvSpPr>
            <a:spLocks noGrp="1"/>
          </p:cNvSpPr>
          <p:nvPr>
            <p:ph type="title"/>
          </p:nvPr>
        </p:nvSpPr>
        <p:spPr/>
        <p:txBody>
          <a:bodyPr/>
          <a:lstStyle/>
          <a:p>
            <a:r>
              <a:rPr lang="en-IN" dirty="0"/>
              <a:t>RECURSION TREE FOR MERGE SORT</a:t>
            </a:r>
            <a:endParaRPr lang="en-US" dirty="0"/>
          </a:p>
        </p:txBody>
      </p:sp>
      <p:sp>
        <p:nvSpPr>
          <p:cNvPr id="3" name="Slide Number Placeholder 2">
            <a:extLst>
              <a:ext uri="{FF2B5EF4-FFF2-40B4-BE49-F238E27FC236}">
                <a16:creationId xmlns:a16="http://schemas.microsoft.com/office/drawing/2014/main" id="{758AA25A-2D56-7A2F-22C8-48836E8284F5}"/>
              </a:ext>
            </a:extLst>
          </p:cNvPr>
          <p:cNvSpPr>
            <a:spLocks noGrp="1"/>
          </p:cNvSpPr>
          <p:nvPr>
            <p:ph type="sldNum" sz="quarter" idx="12"/>
          </p:nvPr>
        </p:nvSpPr>
        <p:spPr/>
        <p:txBody>
          <a:bodyPr/>
          <a:lstStyle/>
          <a:p>
            <a:fld id="{80967E29-1480-472A-9FC5-C4768A52587C}" type="slidenum">
              <a:rPr lang="en-US" smtClean="0"/>
              <a:t>10</a:t>
            </a:fld>
            <a:endParaRPr lang="en-US" dirty="0"/>
          </a:p>
        </p:txBody>
      </p:sp>
      <p:pic>
        <p:nvPicPr>
          <p:cNvPr id="6" name="Picture 5">
            <a:extLst>
              <a:ext uri="{FF2B5EF4-FFF2-40B4-BE49-F238E27FC236}">
                <a16:creationId xmlns:a16="http://schemas.microsoft.com/office/drawing/2014/main" id="{4D03B90C-D5A2-31A6-921E-AD6635B57CB5}"/>
              </a:ext>
            </a:extLst>
          </p:cNvPr>
          <p:cNvPicPr>
            <a:picLocks noChangeAspect="1"/>
          </p:cNvPicPr>
          <p:nvPr/>
        </p:nvPicPr>
        <p:blipFill>
          <a:blip r:embed="rId2"/>
          <a:stretch>
            <a:fillRect/>
          </a:stretch>
        </p:blipFill>
        <p:spPr>
          <a:xfrm>
            <a:off x="5469151" y="1690687"/>
            <a:ext cx="6013937" cy="4601573"/>
          </a:xfrm>
          <a:prstGeom prst="rect">
            <a:avLst/>
          </a:prstGeom>
        </p:spPr>
      </p:pic>
      <p:sp>
        <p:nvSpPr>
          <p:cNvPr id="7" name="Text Placeholder 3">
            <a:extLst>
              <a:ext uri="{FF2B5EF4-FFF2-40B4-BE49-F238E27FC236}">
                <a16:creationId xmlns:a16="http://schemas.microsoft.com/office/drawing/2014/main" id="{8FDB91D6-2021-59C2-A17D-B86AA68EAC72}"/>
              </a:ext>
            </a:extLst>
          </p:cNvPr>
          <p:cNvSpPr>
            <a:spLocks noGrp="1"/>
          </p:cNvSpPr>
          <p:nvPr>
            <p:ph type="body" sz="quarter" idx="13"/>
          </p:nvPr>
        </p:nvSpPr>
        <p:spPr>
          <a:xfrm>
            <a:off x="838201" y="2000249"/>
            <a:ext cx="4173414" cy="4243625"/>
          </a:xfrm>
        </p:spPr>
        <p:txBody>
          <a:bodyPr>
            <a:normAutofit/>
          </a:bodyPr>
          <a:lstStyle/>
          <a:p>
            <a:pPr algn="just"/>
            <a:r>
              <a:rPr lang="en-US" sz="2400" dirty="0"/>
              <a:t>At every level of recursion tree, </a:t>
            </a:r>
            <a:r>
              <a:rPr lang="en-US" sz="2400" dirty="0" err="1"/>
              <a:t>cn</a:t>
            </a:r>
            <a:r>
              <a:rPr lang="en-US" sz="2400" dirty="0"/>
              <a:t> amount of work needs to be done</a:t>
            </a:r>
          </a:p>
          <a:p>
            <a:pPr algn="just"/>
            <a:r>
              <a:rPr lang="en-US" dirty="0"/>
              <a:t>The height of the recursion tree is (</a:t>
            </a:r>
            <a:r>
              <a:rPr lang="en-US" dirty="0" err="1"/>
              <a:t>lgn</a:t>
            </a:r>
            <a:r>
              <a:rPr lang="en-US" dirty="0"/>
              <a:t>)</a:t>
            </a:r>
          </a:p>
          <a:p>
            <a:pPr algn="just"/>
            <a:r>
              <a:rPr lang="en-US" sz="2400" dirty="0"/>
              <a:t>So the work that needs to be done is O(</a:t>
            </a:r>
            <a:r>
              <a:rPr lang="en-US" sz="2400" dirty="0" err="1"/>
              <a:t>nlgn</a:t>
            </a:r>
            <a:r>
              <a:rPr lang="en-US" sz="2400" dirty="0"/>
              <a:t>) for sorting the whole array of size n</a:t>
            </a:r>
          </a:p>
        </p:txBody>
      </p:sp>
    </p:spTree>
    <p:extLst>
      <p:ext uri="{BB962C8B-B14F-4D97-AF65-F5344CB8AC3E}">
        <p14:creationId xmlns:p14="http://schemas.microsoft.com/office/powerpoint/2010/main" val="3381891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lstStyle/>
          <a:p>
            <a:r>
              <a:rPr lang="en-US" dirty="0"/>
              <a:t>THE MERGE SORT ALGORITHM</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11</a:t>
            </a:fld>
            <a:endParaRPr lang="en-US" dirty="0"/>
          </a:p>
        </p:txBody>
      </p:sp>
      <p:sp>
        <p:nvSpPr>
          <p:cNvPr id="4" name="Text Placeholder 3">
            <a:extLst>
              <a:ext uri="{FF2B5EF4-FFF2-40B4-BE49-F238E27FC236}">
                <a16:creationId xmlns:a16="http://schemas.microsoft.com/office/drawing/2014/main" id="{8BB67C43-09A8-AD4B-40E2-EEAC2E50F8C5}"/>
              </a:ext>
            </a:extLst>
          </p:cNvPr>
          <p:cNvSpPr>
            <a:spLocks noGrp="1"/>
          </p:cNvSpPr>
          <p:nvPr>
            <p:ph type="body" sz="quarter" idx="13"/>
          </p:nvPr>
        </p:nvSpPr>
        <p:spPr>
          <a:xfrm>
            <a:off x="838201" y="2000249"/>
            <a:ext cx="5852746" cy="4243625"/>
          </a:xfrm>
        </p:spPr>
        <p:txBody>
          <a:bodyPr>
            <a:normAutofit/>
          </a:bodyPr>
          <a:lstStyle/>
          <a:p>
            <a:pPr algn="just"/>
            <a:r>
              <a:rPr lang="en-US" sz="2400" dirty="0"/>
              <a:t>The pseudo-code for the Merge Sort algorithm and code in C is shown here</a:t>
            </a:r>
          </a:p>
          <a:p>
            <a:pPr algn="just"/>
            <a:r>
              <a:rPr lang="en-US" dirty="0"/>
              <a:t>The function divides an array into two subarrays</a:t>
            </a:r>
          </a:p>
          <a:p>
            <a:pPr algn="just"/>
            <a:r>
              <a:rPr lang="en-US" sz="2400" dirty="0"/>
              <a:t>Recursive call is then carried out on both subarrays [2T(n/2)]</a:t>
            </a:r>
          </a:p>
          <a:p>
            <a:pPr algn="just"/>
            <a:r>
              <a:rPr lang="en-US" dirty="0"/>
              <a:t>The merge method merges the sorted subarrays together O(n)</a:t>
            </a:r>
            <a:endParaRPr lang="en-US" sz="2400" dirty="0"/>
          </a:p>
          <a:p>
            <a:pPr algn="just"/>
            <a:endParaRPr lang="en-US" sz="2400" dirty="0"/>
          </a:p>
        </p:txBody>
      </p:sp>
      <p:pic>
        <p:nvPicPr>
          <p:cNvPr id="6" name="Picture 5">
            <a:extLst>
              <a:ext uri="{FF2B5EF4-FFF2-40B4-BE49-F238E27FC236}">
                <a16:creationId xmlns:a16="http://schemas.microsoft.com/office/drawing/2014/main" id="{D5C9AE6F-F2D8-0B8A-EC68-AA73CA1AF915}"/>
              </a:ext>
            </a:extLst>
          </p:cNvPr>
          <p:cNvPicPr>
            <a:picLocks noChangeAspect="1"/>
          </p:cNvPicPr>
          <p:nvPr/>
        </p:nvPicPr>
        <p:blipFill>
          <a:blip r:embed="rId2"/>
          <a:stretch>
            <a:fillRect/>
          </a:stretch>
        </p:blipFill>
        <p:spPr>
          <a:xfrm>
            <a:off x="7772400" y="2000249"/>
            <a:ext cx="3600083" cy="1821319"/>
          </a:xfrm>
          <a:prstGeom prst="rect">
            <a:avLst/>
          </a:prstGeom>
        </p:spPr>
      </p:pic>
      <p:pic>
        <p:nvPicPr>
          <p:cNvPr id="9" name="Picture 8">
            <a:extLst>
              <a:ext uri="{FF2B5EF4-FFF2-40B4-BE49-F238E27FC236}">
                <a16:creationId xmlns:a16="http://schemas.microsoft.com/office/drawing/2014/main" id="{B5BC69F4-7157-51EA-0A3A-4523EB611B2B}"/>
              </a:ext>
            </a:extLst>
          </p:cNvPr>
          <p:cNvPicPr>
            <a:picLocks noChangeAspect="1"/>
          </p:cNvPicPr>
          <p:nvPr/>
        </p:nvPicPr>
        <p:blipFill>
          <a:blip r:embed="rId3"/>
          <a:stretch>
            <a:fillRect/>
          </a:stretch>
        </p:blipFill>
        <p:spPr>
          <a:xfrm>
            <a:off x="6934867" y="3969323"/>
            <a:ext cx="5061870" cy="2207256"/>
          </a:xfrm>
          <a:prstGeom prst="rect">
            <a:avLst/>
          </a:prstGeom>
        </p:spPr>
      </p:pic>
    </p:spTree>
    <p:extLst>
      <p:ext uri="{BB962C8B-B14F-4D97-AF65-F5344CB8AC3E}">
        <p14:creationId xmlns:p14="http://schemas.microsoft.com/office/powerpoint/2010/main" val="3190126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lstStyle/>
          <a:p>
            <a:r>
              <a:rPr lang="en-US" dirty="0"/>
              <a:t>CHECKING FOR CORRECTNESS</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12</a:t>
            </a:fld>
            <a:endParaRPr lang="en-US" dirty="0"/>
          </a:p>
        </p:txBody>
      </p:sp>
      <p:sp>
        <p:nvSpPr>
          <p:cNvPr id="4" name="Text Placeholder 3">
            <a:extLst>
              <a:ext uri="{FF2B5EF4-FFF2-40B4-BE49-F238E27FC236}">
                <a16:creationId xmlns:a16="http://schemas.microsoft.com/office/drawing/2014/main" id="{8BB67C43-09A8-AD4B-40E2-EEAC2E50F8C5}"/>
              </a:ext>
            </a:extLst>
          </p:cNvPr>
          <p:cNvSpPr>
            <a:spLocks noGrp="1"/>
          </p:cNvSpPr>
          <p:nvPr>
            <p:ph type="body" sz="quarter" idx="13"/>
          </p:nvPr>
        </p:nvSpPr>
        <p:spPr>
          <a:xfrm>
            <a:off x="838201" y="2000249"/>
            <a:ext cx="5096607" cy="4243625"/>
          </a:xfrm>
        </p:spPr>
        <p:txBody>
          <a:bodyPr>
            <a:normAutofit/>
          </a:bodyPr>
          <a:lstStyle/>
          <a:p>
            <a:pPr algn="just"/>
            <a:r>
              <a:rPr lang="en-US" sz="2400" dirty="0"/>
              <a:t>The function compares current element with next</a:t>
            </a:r>
          </a:p>
          <a:p>
            <a:pPr algn="just"/>
            <a:r>
              <a:rPr lang="en-US" dirty="0"/>
              <a:t>Returns false if any current element is greater than next</a:t>
            </a:r>
          </a:p>
          <a:p>
            <a:pPr algn="just"/>
            <a:r>
              <a:rPr lang="en-US" sz="2400" dirty="0"/>
              <a:t>Returns true otherwise</a:t>
            </a:r>
          </a:p>
        </p:txBody>
      </p:sp>
      <p:pic>
        <p:nvPicPr>
          <p:cNvPr id="7" name="Picture 6">
            <a:extLst>
              <a:ext uri="{FF2B5EF4-FFF2-40B4-BE49-F238E27FC236}">
                <a16:creationId xmlns:a16="http://schemas.microsoft.com/office/drawing/2014/main" id="{568C3BEE-86C8-CC3C-EDCF-CDE93F8A53EB}"/>
              </a:ext>
            </a:extLst>
          </p:cNvPr>
          <p:cNvPicPr>
            <a:picLocks noChangeAspect="1"/>
          </p:cNvPicPr>
          <p:nvPr/>
        </p:nvPicPr>
        <p:blipFill rotWithShape="1">
          <a:blip r:embed="rId2"/>
          <a:srcRect r="10191"/>
          <a:stretch/>
        </p:blipFill>
        <p:spPr>
          <a:xfrm>
            <a:off x="6867609" y="2286662"/>
            <a:ext cx="4984423" cy="2284676"/>
          </a:xfrm>
          <a:prstGeom prst="rect">
            <a:avLst/>
          </a:prstGeom>
        </p:spPr>
      </p:pic>
    </p:spTree>
    <p:extLst>
      <p:ext uri="{BB962C8B-B14F-4D97-AF65-F5344CB8AC3E}">
        <p14:creationId xmlns:p14="http://schemas.microsoft.com/office/powerpoint/2010/main" val="2231217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943708" y="1497469"/>
            <a:ext cx="10304584" cy="3863063"/>
          </a:xfrm>
        </p:spPr>
        <p:txBody>
          <a:bodyPr>
            <a:normAutofit/>
          </a:bodyPr>
          <a:lstStyle/>
          <a:p>
            <a:r>
              <a:rPr lang="en-US" spc="0" dirty="0"/>
              <a:t>2-B: Implement Quick Sort (QS) and check for correctness</a:t>
            </a:r>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13</a:t>
            </a:fld>
            <a:endParaRPr lang="en-US" dirty="0">
              <a:solidFill>
                <a:srgbClr val="898989"/>
              </a:solidFill>
            </a:endParaRPr>
          </a:p>
        </p:txBody>
      </p:sp>
    </p:spTree>
    <p:extLst>
      <p:ext uri="{BB962C8B-B14F-4D97-AF65-F5344CB8AC3E}">
        <p14:creationId xmlns:p14="http://schemas.microsoft.com/office/powerpoint/2010/main" val="1906639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lstStyle/>
          <a:p>
            <a:r>
              <a:rPr lang="en-US" dirty="0"/>
              <a:t>THE QUICK SORT ALGORITHM</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14</a:t>
            </a:fld>
            <a:endParaRPr lang="en-US" dirty="0"/>
          </a:p>
        </p:txBody>
      </p:sp>
      <p:sp>
        <p:nvSpPr>
          <p:cNvPr id="4" name="Text Placeholder 3">
            <a:extLst>
              <a:ext uri="{FF2B5EF4-FFF2-40B4-BE49-F238E27FC236}">
                <a16:creationId xmlns:a16="http://schemas.microsoft.com/office/drawing/2014/main" id="{8BB67C43-09A8-AD4B-40E2-EEAC2E50F8C5}"/>
              </a:ext>
            </a:extLst>
          </p:cNvPr>
          <p:cNvSpPr>
            <a:spLocks noGrp="1"/>
          </p:cNvSpPr>
          <p:nvPr>
            <p:ph type="body" sz="quarter" idx="13"/>
          </p:nvPr>
        </p:nvSpPr>
        <p:spPr>
          <a:xfrm>
            <a:off x="838200" y="2000249"/>
            <a:ext cx="5782408" cy="4243625"/>
          </a:xfrm>
        </p:spPr>
        <p:txBody>
          <a:bodyPr>
            <a:normAutofit fontScale="92500"/>
          </a:bodyPr>
          <a:lstStyle/>
          <a:p>
            <a:pPr algn="just"/>
            <a:r>
              <a:rPr lang="en-US" sz="2400" dirty="0"/>
              <a:t>Quicksort is a Divide-and-Conquer algorithm that works as follows:</a:t>
            </a:r>
          </a:p>
          <a:p>
            <a:pPr marL="457200" indent="-457200" algn="just">
              <a:buClr>
                <a:schemeClr val="tx1"/>
              </a:buClr>
              <a:buFont typeface="+mj-lt"/>
              <a:buAutoNum type="arabicPeriod"/>
            </a:pPr>
            <a:r>
              <a:rPr lang="en-US" b="1" dirty="0"/>
              <a:t>Divide</a:t>
            </a:r>
            <a:r>
              <a:rPr lang="en-US" dirty="0"/>
              <a:t>: Partition (rearrange) the array into two (possibly empty) arrays</a:t>
            </a:r>
          </a:p>
          <a:p>
            <a:pPr marL="457200" indent="-457200" algn="just">
              <a:buClr>
                <a:schemeClr val="tx1"/>
              </a:buClr>
              <a:buFont typeface="+mj-lt"/>
              <a:buAutoNum type="arabicPeriod"/>
            </a:pPr>
            <a:r>
              <a:rPr lang="en-US" b="1" dirty="0"/>
              <a:t>Conquer: </a:t>
            </a:r>
            <a:r>
              <a:rPr lang="en-US" dirty="0"/>
              <a:t>Sort the two subarrays by recursive calls to quicksort</a:t>
            </a:r>
          </a:p>
          <a:p>
            <a:pPr marL="457200" indent="-457200" algn="just">
              <a:buClr>
                <a:schemeClr val="tx1"/>
              </a:buClr>
              <a:buFont typeface="+mj-lt"/>
              <a:buAutoNum type="arabicPeriod"/>
            </a:pPr>
            <a:r>
              <a:rPr lang="en-US" sz="2400" b="1" dirty="0"/>
              <a:t>Merge</a:t>
            </a:r>
            <a:r>
              <a:rPr lang="en-US" sz="2400" dirty="0"/>
              <a:t>: Because the subarrays are already sorted, no work is needed to combine them: the entire array is now sorted</a:t>
            </a:r>
          </a:p>
          <a:p>
            <a:pPr algn="just"/>
            <a:endParaRPr lang="en-US" sz="2400" dirty="0"/>
          </a:p>
        </p:txBody>
      </p:sp>
      <p:pic>
        <p:nvPicPr>
          <p:cNvPr id="6" name="Picture 5">
            <a:extLst>
              <a:ext uri="{FF2B5EF4-FFF2-40B4-BE49-F238E27FC236}">
                <a16:creationId xmlns:a16="http://schemas.microsoft.com/office/drawing/2014/main" id="{51047ADD-2771-7215-A737-AB6F42E6926B}"/>
              </a:ext>
            </a:extLst>
          </p:cNvPr>
          <p:cNvPicPr>
            <a:picLocks noChangeAspect="1"/>
          </p:cNvPicPr>
          <p:nvPr/>
        </p:nvPicPr>
        <p:blipFill>
          <a:blip r:embed="rId2"/>
          <a:stretch>
            <a:fillRect/>
          </a:stretch>
        </p:blipFill>
        <p:spPr>
          <a:xfrm>
            <a:off x="7295147" y="2164757"/>
            <a:ext cx="4321654" cy="1721705"/>
          </a:xfrm>
          <a:prstGeom prst="rect">
            <a:avLst/>
          </a:prstGeom>
        </p:spPr>
      </p:pic>
      <p:pic>
        <p:nvPicPr>
          <p:cNvPr id="9" name="Picture 8">
            <a:extLst>
              <a:ext uri="{FF2B5EF4-FFF2-40B4-BE49-F238E27FC236}">
                <a16:creationId xmlns:a16="http://schemas.microsoft.com/office/drawing/2014/main" id="{89E82E6E-3008-334D-F8F7-BF4A7CDF9005}"/>
              </a:ext>
            </a:extLst>
          </p:cNvPr>
          <p:cNvPicPr>
            <a:picLocks noChangeAspect="1"/>
          </p:cNvPicPr>
          <p:nvPr/>
        </p:nvPicPr>
        <p:blipFill rotWithShape="1">
          <a:blip r:embed="rId3"/>
          <a:srcRect r="5033"/>
          <a:stretch/>
        </p:blipFill>
        <p:spPr>
          <a:xfrm>
            <a:off x="7069014" y="4321100"/>
            <a:ext cx="4809393" cy="1721705"/>
          </a:xfrm>
          <a:prstGeom prst="rect">
            <a:avLst/>
          </a:prstGeom>
        </p:spPr>
      </p:pic>
    </p:spTree>
    <p:extLst>
      <p:ext uri="{BB962C8B-B14F-4D97-AF65-F5344CB8AC3E}">
        <p14:creationId xmlns:p14="http://schemas.microsoft.com/office/powerpoint/2010/main" val="3866346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lstStyle/>
          <a:p>
            <a:r>
              <a:rPr lang="en-US" dirty="0"/>
              <a:t>THE QUICK SORT ALGORITHM</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15</a:t>
            </a:fld>
            <a:endParaRPr lang="en-US" dirty="0"/>
          </a:p>
        </p:txBody>
      </p:sp>
      <p:sp>
        <p:nvSpPr>
          <p:cNvPr id="4" name="Text Placeholder 3">
            <a:extLst>
              <a:ext uri="{FF2B5EF4-FFF2-40B4-BE49-F238E27FC236}">
                <a16:creationId xmlns:a16="http://schemas.microsoft.com/office/drawing/2014/main" id="{8BB67C43-09A8-AD4B-40E2-EEAC2E50F8C5}"/>
              </a:ext>
            </a:extLst>
          </p:cNvPr>
          <p:cNvSpPr>
            <a:spLocks noGrp="1"/>
          </p:cNvSpPr>
          <p:nvPr>
            <p:ph type="body" sz="quarter" idx="13"/>
          </p:nvPr>
        </p:nvSpPr>
        <p:spPr>
          <a:xfrm>
            <a:off x="838201" y="2000249"/>
            <a:ext cx="5852746" cy="4243625"/>
          </a:xfrm>
        </p:spPr>
        <p:txBody>
          <a:bodyPr>
            <a:normAutofit/>
          </a:bodyPr>
          <a:lstStyle/>
          <a:p>
            <a:pPr marL="0" indent="0" algn="just">
              <a:buNone/>
            </a:pPr>
            <a:r>
              <a:rPr lang="en-US" sz="2400" dirty="0"/>
              <a:t>The key process in Quicksort is partition(). Target of partitions is, given an array and an element 𝑥 of array as pivot, put 𝑥 at its correct position in sorted array and put all smaller elements (smaller than 𝑥) before 𝑥, and put all greater elements (greater than 𝑥) after 𝑥. All this should be done in linear time.</a:t>
            </a:r>
          </a:p>
        </p:txBody>
      </p:sp>
      <p:pic>
        <p:nvPicPr>
          <p:cNvPr id="7" name="Picture 6">
            <a:extLst>
              <a:ext uri="{FF2B5EF4-FFF2-40B4-BE49-F238E27FC236}">
                <a16:creationId xmlns:a16="http://schemas.microsoft.com/office/drawing/2014/main" id="{207015E0-B56E-1A19-BFB5-459CA61DE90E}"/>
              </a:ext>
            </a:extLst>
          </p:cNvPr>
          <p:cNvPicPr>
            <a:picLocks noChangeAspect="1"/>
          </p:cNvPicPr>
          <p:nvPr/>
        </p:nvPicPr>
        <p:blipFill rotWithShape="1">
          <a:blip r:embed="rId2"/>
          <a:srcRect l="4438" t="5377" r="9679" b="6208"/>
          <a:stretch/>
        </p:blipFill>
        <p:spPr>
          <a:xfrm>
            <a:off x="7271238" y="2000249"/>
            <a:ext cx="4082561" cy="2804747"/>
          </a:xfrm>
          <a:prstGeom prst="rect">
            <a:avLst/>
          </a:prstGeom>
        </p:spPr>
      </p:pic>
    </p:spTree>
    <p:extLst>
      <p:ext uri="{BB962C8B-B14F-4D97-AF65-F5344CB8AC3E}">
        <p14:creationId xmlns:p14="http://schemas.microsoft.com/office/powerpoint/2010/main" val="2879579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lstStyle/>
          <a:p>
            <a:r>
              <a:rPr lang="en-US" dirty="0"/>
              <a:t>PARTITIONING</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16</a:t>
            </a:fld>
            <a:endParaRPr lang="en-US" dirty="0"/>
          </a:p>
        </p:txBody>
      </p:sp>
      <p:pic>
        <p:nvPicPr>
          <p:cNvPr id="9" name="Picture 8">
            <a:extLst>
              <a:ext uri="{FF2B5EF4-FFF2-40B4-BE49-F238E27FC236}">
                <a16:creationId xmlns:a16="http://schemas.microsoft.com/office/drawing/2014/main" id="{B6BDAC06-56D9-D4CA-1CEF-FBE870C37454}"/>
              </a:ext>
            </a:extLst>
          </p:cNvPr>
          <p:cNvPicPr>
            <a:picLocks noChangeAspect="1"/>
          </p:cNvPicPr>
          <p:nvPr/>
        </p:nvPicPr>
        <p:blipFill rotWithShape="1">
          <a:blip r:embed="rId2"/>
          <a:srcRect r="23209"/>
          <a:stretch/>
        </p:blipFill>
        <p:spPr>
          <a:xfrm>
            <a:off x="7060223" y="1237280"/>
            <a:ext cx="4106008" cy="4896719"/>
          </a:xfrm>
          <a:prstGeom prst="rect">
            <a:avLst/>
          </a:prstGeom>
        </p:spPr>
      </p:pic>
      <p:sp>
        <p:nvSpPr>
          <p:cNvPr id="10" name="Text Placeholder 3">
            <a:extLst>
              <a:ext uri="{FF2B5EF4-FFF2-40B4-BE49-F238E27FC236}">
                <a16:creationId xmlns:a16="http://schemas.microsoft.com/office/drawing/2014/main" id="{6DB6DBD3-997F-BD00-922F-9F98E6F7FC93}"/>
              </a:ext>
            </a:extLst>
          </p:cNvPr>
          <p:cNvSpPr>
            <a:spLocks noGrp="1"/>
          </p:cNvSpPr>
          <p:nvPr>
            <p:ph type="body" sz="quarter" idx="13"/>
          </p:nvPr>
        </p:nvSpPr>
        <p:spPr>
          <a:xfrm>
            <a:off x="838201" y="2000249"/>
            <a:ext cx="5852746" cy="4243625"/>
          </a:xfrm>
        </p:spPr>
        <p:txBody>
          <a:bodyPr>
            <a:normAutofit/>
          </a:bodyPr>
          <a:lstStyle/>
          <a:p>
            <a:pPr algn="just"/>
            <a:r>
              <a:rPr lang="en-US" sz="2400" dirty="0"/>
              <a:t>The Hoare partitioning scheme is used here. </a:t>
            </a:r>
          </a:p>
          <a:p>
            <a:pPr algn="just"/>
            <a:r>
              <a:rPr lang="en-US" dirty="0"/>
              <a:t>The pivot is always set to the first element of the array in this scheme.</a:t>
            </a:r>
            <a:endParaRPr lang="en-US" sz="2400" dirty="0"/>
          </a:p>
        </p:txBody>
      </p:sp>
    </p:spTree>
    <p:extLst>
      <p:ext uri="{BB962C8B-B14F-4D97-AF65-F5344CB8AC3E}">
        <p14:creationId xmlns:p14="http://schemas.microsoft.com/office/powerpoint/2010/main" val="2023080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lstStyle/>
          <a:p>
            <a:r>
              <a:rPr lang="en-US" dirty="0"/>
              <a:t>CHECKING FOR CORRECTNESS</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17</a:t>
            </a:fld>
            <a:endParaRPr lang="en-US" dirty="0"/>
          </a:p>
        </p:txBody>
      </p:sp>
      <p:sp>
        <p:nvSpPr>
          <p:cNvPr id="4" name="Text Placeholder 3">
            <a:extLst>
              <a:ext uri="{FF2B5EF4-FFF2-40B4-BE49-F238E27FC236}">
                <a16:creationId xmlns:a16="http://schemas.microsoft.com/office/drawing/2014/main" id="{8BB67C43-09A8-AD4B-40E2-EEAC2E50F8C5}"/>
              </a:ext>
            </a:extLst>
          </p:cNvPr>
          <p:cNvSpPr>
            <a:spLocks noGrp="1"/>
          </p:cNvSpPr>
          <p:nvPr>
            <p:ph type="body" sz="quarter" idx="13"/>
          </p:nvPr>
        </p:nvSpPr>
        <p:spPr>
          <a:xfrm>
            <a:off x="838201" y="2000249"/>
            <a:ext cx="5096607" cy="4243625"/>
          </a:xfrm>
        </p:spPr>
        <p:txBody>
          <a:bodyPr>
            <a:normAutofit/>
          </a:bodyPr>
          <a:lstStyle/>
          <a:p>
            <a:pPr algn="just"/>
            <a:r>
              <a:rPr lang="en-US" sz="2400" dirty="0"/>
              <a:t>The function compares current element with next</a:t>
            </a:r>
          </a:p>
          <a:p>
            <a:pPr algn="just"/>
            <a:r>
              <a:rPr lang="en-US" dirty="0"/>
              <a:t>Returns false if any current element is greater than next</a:t>
            </a:r>
          </a:p>
          <a:p>
            <a:pPr algn="just"/>
            <a:r>
              <a:rPr lang="en-US" sz="2400" dirty="0"/>
              <a:t>Returns true otherwise</a:t>
            </a:r>
          </a:p>
        </p:txBody>
      </p:sp>
      <p:pic>
        <p:nvPicPr>
          <p:cNvPr id="7" name="Picture 6">
            <a:extLst>
              <a:ext uri="{FF2B5EF4-FFF2-40B4-BE49-F238E27FC236}">
                <a16:creationId xmlns:a16="http://schemas.microsoft.com/office/drawing/2014/main" id="{568C3BEE-86C8-CC3C-EDCF-CDE93F8A53EB}"/>
              </a:ext>
            </a:extLst>
          </p:cNvPr>
          <p:cNvPicPr>
            <a:picLocks noChangeAspect="1"/>
          </p:cNvPicPr>
          <p:nvPr/>
        </p:nvPicPr>
        <p:blipFill rotWithShape="1">
          <a:blip r:embed="rId2"/>
          <a:srcRect r="10191"/>
          <a:stretch/>
        </p:blipFill>
        <p:spPr>
          <a:xfrm>
            <a:off x="6867609" y="2286662"/>
            <a:ext cx="4984423" cy="2284676"/>
          </a:xfrm>
          <a:prstGeom prst="rect">
            <a:avLst/>
          </a:prstGeom>
        </p:spPr>
      </p:pic>
    </p:spTree>
    <p:extLst>
      <p:ext uri="{BB962C8B-B14F-4D97-AF65-F5344CB8AC3E}">
        <p14:creationId xmlns:p14="http://schemas.microsoft.com/office/powerpoint/2010/main" val="2258719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209550" y="1497469"/>
            <a:ext cx="11772900" cy="3863063"/>
          </a:xfrm>
        </p:spPr>
        <p:txBody>
          <a:bodyPr>
            <a:normAutofit/>
          </a:bodyPr>
          <a:lstStyle/>
          <a:p>
            <a:r>
              <a:rPr lang="en-US" sz="4000" spc="0" dirty="0"/>
              <a:t>3. Count the operations performed, like comparisons and swaps with problem size increasing in powers of 2, for both MS and QS with both UD and ND as input data</a:t>
            </a:r>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18</a:t>
            </a:fld>
            <a:endParaRPr lang="en-US" dirty="0">
              <a:solidFill>
                <a:srgbClr val="898989"/>
              </a:solidFill>
            </a:endParaRPr>
          </a:p>
        </p:txBody>
      </p:sp>
    </p:spTree>
    <p:extLst>
      <p:ext uri="{BB962C8B-B14F-4D97-AF65-F5344CB8AC3E}">
        <p14:creationId xmlns:p14="http://schemas.microsoft.com/office/powerpoint/2010/main" val="1883167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lstStyle/>
          <a:p>
            <a:r>
              <a:rPr lang="en-US" dirty="0"/>
              <a:t>COUNTING OPERATIONS</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19</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8BB67C43-09A8-AD4B-40E2-EEAC2E50F8C5}"/>
                  </a:ext>
                </a:extLst>
              </p:cNvPr>
              <p:cNvSpPr>
                <a:spLocks noGrp="1"/>
              </p:cNvSpPr>
              <p:nvPr>
                <p:ph type="body" sz="quarter" idx="13"/>
              </p:nvPr>
            </p:nvSpPr>
            <p:spPr>
              <a:xfrm>
                <a:off x="838201" y="2000249"/>
                <a:ext cx="10515599" cy="4243625"/>
              </a:xfrm>
            </p:spPr>
            <p:txBody>
              <a:bodyPr>
                <a:normAutofit/>
              </a:bodyPr>
              <a:lstStyle/>
              <a:p>
                <a:pPr algn="just"/>
                <a:r>
                  <a:rPr lang="en-IN" sz="2400" dirty="0"/>
                  <a:t>We varied the array size (n) in powers of 2, recording array sizes from 2</a:t>
                </a:r>
                <a:r>
                  <a:rPr lang="en-IN" sz="2400" baseline="30000" dirty="0"/>
                  <a:t>1</a:t>
                </a:r>
                <a:r>
                  <a:rPr lang="en-IN" sz="2400" dirty="0"/>
                  <a:t> to 2</a:t>
                </a:r>
                <a:r>
                  <a:rPr lang="en-IN" sz="2400" baseline="30000" dirty="0"/>
                  <a:t>19</a:t>
                </a:r>
                <a:r>
                  <a:rPr lang="en-IN" sz="2400" dirty="0"/>
                  <a:t> </a:t>
                </a:r>
              </a:p>
              <a:p>
                <a:pPr algn="just"/>
                <a:r>
                  <a:rPr lang="en-IN" dirty="0"/>
                  <a:t>Operations like swaps, comparisons were counted. Also we counted writing to memory operation too as it is also costly</a:t>
                </a:r>
                <a:endParaRPr lang="en-IN" sz="2400" dirty="0"/>
              </a:p>
              <a:p>
                <a:pPr algn="just"/>
                <a:r>
                  <a:rPr lang="en-IN" dirty="0"/>
                  <a:t>We plotted </a:t>
                </a:r>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𝑐𝑜𝑚𝑝𝑎𝑟𝑖𝑠𝑜𝑛𝑠</m:t>
                        </m:r>
                      </m:num>
                      <m:den>
                        <m:r>
                          <a:rPr lang="en-IN" b="0" i="1" smtClean="0">
                            <a:latin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m:t>
                        </m:r>
                        <m:func>
                          <m:funcPr>
                            <m:ctrlPr>
                              <a:rPr lang="en-IN" b="0" i="1" smtClean="0">
                                <a:latin typeface="Cambria Math" panose="02040503050406030204" pitchFamily="18" charset="0"/>
                                <a:ea typeface="Cambria Math" panose="02040503050406030204" pitchFamily="18" charset="0"/>
                              </a:rPr>
                            </m:ctrlPr>
                          </m:funcPr>
                          <m:fName>
                            <m:sSub>
                              <m:sSubPr>
                                <m:ctrlPr>
                                  <a:rPr lang="en-IN" b="0" i="1" smtClean="0">
                                    <a:latin typeface="Cambria Math" panose="02040503050406030204" pitchFamily="18" charset="0"/>
                                    <a:ea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log</m:t>
                                </m:r>
                              </m:e>
                              <m:sub>
                                <m:r>
                                  <a:rPr lang="en-IN" b="0" i="1" smtClean="0">
                                    <a:latin typeface="Cambria Math" panose="02040503050406030204" pitchFamily="18" charset="0"/>
                                    <a:ea typeface="Cambria Math" panose="02040503050406030204" pitchFamily="18" charset="0"/>
                                  </a:rPr>
                                  <m:t>2</m:t>
                                </m:r>
                              </m:sub>
                            </m:sSub>
                          </m:fName>
                          <m:e>
                            <m:r>
                              <a:rPr lang="en-IN" b="0" i="1" smtClean="0">
                                <a:latin typeface="Cambria Math" panose="02040503050406030204" pitchFamily="18" charset="0"/>
                                <a:ea typeface="Cambria Math" panose="02040503050406030204" pitchFamily="18" charset="0"/>
                              </a:rPr>
                              <m:t>𝑛</m:t>
                            </m:r>
                          </m:e>
                        </m:func>
                      </m:den>
                    </m:f>
                  </m:oMath>
                </a14:m>
                <a:r>
                  <a:rPr lang="en-US" sz="2400" dirty="0"/>
                  <a:t> vs </a:t>
                </a:r>
                <a14:m>
                  <m:oMath xmlns:m="http://schemas.openxmlformats.org/officeDocument/2006/math">
                    <m:func>
                      <m:funcPr>
                        <m:ctrlPr>
                          <a:rPr lang="en-US" sz="2400" i="1" smtClean="0">
                            <a:latin typeface="Cambria Math" panose="02040503050406030204" pitchFamily="18" charset="0"/>
                          </a:rPr>
                        </m:ctrlPr>
                      </m:funcPr>
                      <m:fName>
                        <m:sSub>
                          <m:sSubPr>
                            <m:ctrlPr>
                              <a:rPr lang="en-US" sz="2400" i="1" smtClean="0">
                                <a:latin typeface="Cambria Math" panose="02040503050406030204" pitchFamily="18" charset="0"/>
                              </a:rPr>
                            </m:ctrlPr>
                          </m:sSubPr>
                          <m:e>
                            <m:r>
                              <m:rPr>
                                <m:sty m:val="p"/>
                              </m:rPr>
                              <a:rPr lang="en-US" sz="2400" i="0" smtClean="0">
                                <a:latin typeface="Cambria Math" panose="02040503050406030204" pitchFamily="18" charset="0"/>
                              </a:rPr>
                              <m:t>log</m:t>
                            </m:r>
                          </m:e>
                          <m:sub>
                            <m:r>
                              <a:rPr lang="en-IN" sz="2400" b="0" i="1" smtClean="0">
                                <a:latin typeface="Cambria Math" panose="02040503050406030204" pitchFamily="18" charset="0"/>
                              </a:rPr>
                              <m:t>2</m:t>
                            </m:r>
                          </m:sub>
                        </m:sSub>
                      </m:fName>
                      <m:e>
                        <m:r>
                          <a:rPr lang="en-IN" sz="2400" b="0" i="1" smtClean="0">
                            <a:latin typeface="Cambria Math" panose="02040503050406030204" pitchFamily="18" charset="0"/>
                          </a:rPr>
                          <m:t>𝑛</m:t>
                        </m:r>
                      </m:e>
                    </m:func>
                  </m:oMath>
                </a14:m>
                <a:r>
                  <a:rPr lang="en-US" sz="2400" dirty="0"/>
                  <a:t> and </a:t>
                </a:r>
                <a14:m>
                  <m:oMath xmlns:m="http://schemas.openxmlformats.org/officeDocument/2006/math">
                    <m:f>
                      <m:fPr>
                        <m:ctrlPr>
                          <a:rPr lang="en-IN" i="1">
                            <a:latin typeface="Cambria Math" panose="02040503050406030204" pitchFamily="18" charset="0"/>
                          </a:rPr>
                        </m:ctrlPr>
                      </m:fPr>
                      <m:num>
                        <m:r>
                          <a:rPr lang="en-IN" b="0" i="1" smtClean="0">
                            <a:latin typeface="Cambria Math" panose="02040503050406030204" pitchFamily="18" charset="0"/>
                          </a:rPr>
                          <m:t>𝑡𝑖𝑚𝑒</m:t>
                        </m:r>
                      </m:num>
                      <m:den>
                        <m:r>
                          <a:rPr lang="en-IN" i="1">
                            <a:latin typeface="Cambria Math" panose="02040503050406030204" pitchFamily="18" charset="0"/>
                          </a:rPr>
                          <m:t>𝑛</m:t>
                        </m:r>
                        <m:r>
                          <a:rPr lang="en-IN" i="1">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sSub>
                              <m:sSubPr>
                                <m:ctrlPr>
                                  <a:rPr lang="en-IN" i="1">
                                    <a:latin typeface="Cambria Math" panose="02040503050406030204" pitchFamily="18" charset="0"/>
                                    <a:ea typeface="Cambria Math" panose="02040503050406030204" pitchFamily="18" charset="0"/>
                                  </a:rPr>
                                </m:ctrlPr>
                              </m:sSubPr>
                              <m:e>
                                <m:r>
                                  <m:rPr>
                                    <m:sty m:val="p"/>
                                  </m:rPr>
                                  <a:rPr lang="en-IN">
                                    <a:latin typeface="Cambria Math" panose="02040503050406030204" pitchFamily="18" charset="0"/>
                                    <a:ea typeface="Cambria Math" panose="02040503050406030204" pitchFamily="18" charset="0"/>
                                  </a:rPr>
                                  <m:t>log</m:t>
                                </m:r>
                              </m:e>
                              <m:sub>
                                <m:r>
                                  <a:rPr lang="en-IN" i="1">
                                    <a:latin typeface="Cambria Math" panose="02040503050406030204" pitchFamily="18" charset="0"/>
                                    <a:ea typeface="Cambria Math" panose="02040503050406030204" pitchFamily="18" charset="0"/>
                                  </a:rPr>
                                  <m:t>2</m:t>
                                </m:r>
                              </m:sub>
                            </m:sSub>
                          </m:fName>
                          <m:e>
                            <m:r>
                              <a:rPr lang="en-IN" i="1">
                                <a:latin typeface="Cambria Math" panose="02040503050406030204" pitchFamily="18" charset="0"/>
                                <a:ea typeface="Cambria Math" panose="02040503050406030204" pitchFamily="18" charset="0"/>
                              </a:rPr>
                              <m:t>𝑛</m:t>
                            </m:r>
                          </m:e>
                        </m:func>
                      </m:den>
                    </m:f>
                  </m:oMath>
                </a14:m>
                <a:r>
                  <a:rPr lang="en-US" dirty="0"/>
                  <a:t> vs </a:t>
                </a: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IN" i="1">
                                <a:latin typeface="Cambria Math" panose="02040503050406030204" pitchFamily="18" charset="0"/>
                              </a:rPr>
                              <m:t>2</m:t>
                            </m:r>
                          </m:sub>
                        </m:sSub>
                      </m:fName>
                      <m:e>
                        <m:r>
                          <a:rPr lang="en-IN" i="1">
                            <a:latin typeface="Cambria Math" panose="02040503050406030204" pitchFamily="18" charset="0"/>
                          </a:rPr>
                          <m:t>𝑛</m:t>
                        </m:r>
                      </m:e>
                    </m:func>
                  </m:oMath>
                </a14:m>
                <a:r>
                  <a:rPr lang="en-US" sz="2400" dirty="0"/>
                  <a:t> for both MS and QS</a:t>
                </a:r>
              </a:p>
              <a:p>
                <a:pPr algn="just"/>
                <a:r>
                  <a:rPr lang="en-US" dirty="0"/>
                  <a:t>For QS, we permuted the array before sending it to QS so that we have 100 QS calls, each for a shuffled permutation of the array</a:t>
                </a:r>
                <a:endParaRPr lang="en-US" sz="2400" dirty="0"/>
              </a:p>
            </p:txBody>
          </p:sp>
        </mc:Choice>
        <mc:Fallback xmlns="">
          <p:sp>
            <p:nvSpPr>
              <p:cNvPr id="4" name="Text Placeholder 3">
                <a:extLst>
                  <a:ext uri="{FF2B5EF4-FFF2-40B4-BE49-F238E27FC236}">
                    <a16:creationId xmlns:a16="http://schemas.microsoft.com/office/drawing/2014/main" id="{8BB67C43-09A8-AD4B-40E2-EEAC2E50F8C5}"/>
                  </a:ext>
                </a:extLst>
              </p:cNvPr>
              <p:cNvSpPr>
                <a:spLocks noGrp="1" noRot="1" noChangeAspect="1" noMove="1" noResize="1" noEditPoints="1" noAdjustHandles="1" noChangeArrowheads="1" noChangeShapeType="1" noTextEdit="1"/>
              </p:cNvSpPr>
              <p:nvPr>
                <p:ph type="body" sz="quarter" idx="13"/>
              </p:nvPr>
            </p:nvSpPr>
            <p:spPr>
              <a:xfrm>
                <a:off x="838201" y="2000249"/>
                <a:ext cx="10515599" cy="4243625"/>
              </a:xfrm>
              <a:blipFill>
                <a:blip r:embed="rId2"/>
                <a:stretch>
                  <a:fillRect l="-812" t="-1149" r="-870"/>
                </a:stretch>
              </a:blipFill>
            </p:spPr>
            <p:txBody>
              <a:bodyPr/>
              <a:lstStyle/>
              <a:p>
                <a:r>
                  <a:rPr lang="en-US">
                    <a:noFill/>
                  </a:rPr>
                  <a:t> </a:t>
                </a:r>
              </a:p>
            </p:txBody>
          </p:sp>
        </mc:Fallback>
      </mc:AlternateContent>
    </p:spTree>
    <p:extLst>
      <p:ext uri="{BB962C8B-B14F-4D97-AF65-F5344CB8AC3E}">
        <p14:creationId xmlns:p14="http://schemas.microsoft.com/office/powerpoint/2010/main" val="227487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511420" y="1497469"/>
            <a:ext cx="11169161" cy="3863063"/>
          </a:xfrm>
        </p:spPr>
        <p:txBody>
          <a:bodyPr>
            <a:normAutofit/>
          </a:bodyPr>
          <a:lstStyle/>
          <a:p>
            <a:r>
              <a:rPr lang="en-US" sz="4400" spc="0" dirty="0"/>
              <a:t>1-A: </a:t>
            </a:r>
            <a:r>
              <a:rPr lang="en-US" sz="4400" dirty="0"/>
              <a:t>CONSTRUCT LARGE DATASETS TAKING RANDOM NUMBERS FROM UNIFORM DISTRIBUTION (UD)</a:t>
            </a:r>
            <a:endParaRPr lang="en-US" dirty="0"/>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2</a:t>
            </a:fld>
            <a:endParaRPr lang="en-US" dirty="0">
              <a:solidFill>
                <a:srgbClr val="898989"/>
              </a:solidFill>
            </a:endParaRPr>
          </a:p>
        </p:txBody>
      </p:sp>
    </p:spTree>
    <p:extLst>
      <p:ext uri="{BB962C8B-B14F-4D97-AF65-F5344CB8AC3E}">
        <p14:creationId xmlns:p14="http://schemas.microsoft.com/office/powerpoint/2010/main" val="592388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normAutofit/>
          </a:bodyPr>
          <a:lstStyle/>
          <a:p>
            <a:r>
              <a:rPr lang="en-US" dirty="0"/>
              <a:t>COUNTING OPERATIONS (MS)</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20</a:t>
            </a:fld>
            <a:endParaRPr lang="en-US" dirty="0"/>
          </a:p>
        </p:txBody>
      </p:sp>
      <p:pic>
        <p:nvPicPr>
          <p:cNvPr id="7" name="Picture 6">
            <a:extLst>
              <a:ext uri="{FF2B5EF4-FFF2-40B4-BE49-F238E27FC236}">
                <a16:creationId xmlns:a16="http://schemas.microsoft.com/office/drawing/2014/main" id="{D089B3F6-51CF-195D-1C90-B30C9211CD37}"/>
              </a:ext>
            </a:extLst>
          </p:cNvPr>
          <p:cNvPicPr>
            <a:picLocks noChangeAspect="1"/>
          </p:cNvPicPr>
          <p:nvPr/>
        </p:nvPicPr>
        <p:blipFill rotWithShape="1">
          <a:blip r:embed="rId2"/>
          <a:srcRect l="801" t="1495" r="1072" b="2413"/>
          <a:stretch/>
        </p:blipFill>
        <p:spPr>
          <a:xfrm>
            <a:off x="2259623" y="1487027"/>
            <a:ext cx="7666892" cy="5255549"/>
          </a:xfrm>
          <a:prstGeom prst="rect">
            <a:avLst/>
          </a:prstGeom>
        </p:spPr>
      </p:pic>
    </p:spTree>
    <p:extLst>
      <p:ext uri="{BB962C8B-B14F-4D97-AF65-F5344CB8AC3E}">
        <p14:creationId xmlns:p14="http://schemas.microsoft.com/office/powerpoint/2010/main" val="3866327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0729B-8A47-1E30-1F97-E9F0391C45D6}"/>
              </a:ext>
            </a:extLst>
          </p:cNvPr>
          <p:cNvSpPr>
            <a:spLocks noGrp="1"/>
          </p:cNvSpPr>
          <p:nvPr>
            <p:ph type="title"/>
          </p:nvPr>
        </p:nvSpPr>
        <p:spPr/>
        <p:txBody>
          <a:bodyPr/>
          <a:lstStyle/>
          <a:p>
            <a:r>
              <a:rPr lang="en-IN" dirty="0"/>
              <a:t>OBSERVATIONS FOR MS</a:t>
            </a:r>
            <a:endParaRPr lang="en-US" dirty="0"/>
          </a:p>
        </p:txBody>
      </p:sp>
      <p:sp>
        <p:nvSpPr>
          <p:cNvPr id="3" name="Slide Number Placeholder 2">
            <a:extLst>
              <a:ext uri="{FF2B5EF4-FFF2-40B4-BE49-F238E27FC236}">
                <a16:creationId xmlns:a16="http://schemas.microsoft.com/office/drawing/2014/main" id="{88E69AB1-5C8C-CDE8-504E-2880AC15C254}"/>
              </a:ext>
            </a:extLst>
          </p:cNvPr>
          <p:cNvSpPr>
            <a:spLocks noGrp="1"/>
          </p:cNvSpPr>
          <p:nvPr>
            <p:ph type="sldNum" sz="quarter" idx="12"/>
          </p:nvPr>
        </p:nvSpPr>
        <p:spPr/>
        <p:txBody>
          <a:bodyPr/>
          <a:lstStyle/>
          <a:p>
            <a:fld id="{80967E29-1480-472A-9FC5-C4768A52587C}" type="slidenum">
              <a:rPr lang="en-US" smtClean="0"/>
              <a:t>21</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7B662E44-115A-B4C8-C272-15BD2B053462}"/>
                  </a:ext>
                </a:extLst>
              </p:cNvPr>
              <p:cNvSpPr>
                <a:spLocks noGrp="1"/>
              </p:cNvSpPr>
              <p:nvPr>
                <p:ph type="body" sz="quarter" idx="13"/>
              </p:nvPr>
            </p:nvSpPr>
            <p:spPr/>
            <p:txBody>
              <a:bodyPr/>
              <a:lstStyle/>
              <a:p>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𝑐𝑜𝑚𝑝𝑎𝑟𝑖𝑠𝑜𝑛𝑠</m:t>
                        </m:r>
                      </m:num>
                      <m:den>
                        <m:r>
                          <a:rPr lang="en-IN" b="0" i="1" smtClean="0">
                            <a:latin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m:t>
                        </m:r>
                        <m:func>
                          <m:funcPr>
                            <m:ctrlPr>
                              <a:rPr lang="en-IN" b="0" i="1" smtClean="0">
                                <a:latin typeface="Cambria Math" panose="02040503050406030204" pitchFamily="18" charset="0"/>
                                <a:ea typeface="Cambria Math" panose="02040503050406030204" pitchFamily="18" charset="0"/>
                              </a:rPr>
                            </m:ctrlPr>
                          </m:funcPr>
                          <m:fName>
                            <m:sSub>
                              <m:sSubPr>
                                <m:ctrlPr>
                                  <a:rPr lang="en-IN" b="0" i="1" smtClean="0">
                                    <a:latin typeface="Cambria Math" panose="02040503050406030204" pitchFamily="18" charset="0"/>
                                    <a:ea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log</m:t>
                                </m:r>
                              </m:e>
                              <m:sub>
                                <m:r>
                                  <a:rPr lang="en-IN" b="0" i="1" smtClean="0">
                                    <a:latin typeface="Cambria Math" panose="02040503050406030204" pitchFamily="18" charset="0"/>
                                    <a:ea typeface="Cambria Math" panose="02040503050406030204" pitchFamily="18" charset="0"/>
                                  </a:rPr>
                                  <m:t>2</m:t>
                                </m:r>
                              </m:sub>
                            </m:sSub>
                          </m:fName>
                          <m:e>
                            <m:r>
                              <a:rPr lang="en-IN" b="0" i="1" smtClean="0">
                                <a:latin typeface="Cambria Math" panose="02040503050406030204" pitchFamily="18" charset="0"/>
                                <a:ea typeface="Cambria Math" panose="02040503050406030204" pitchFamily="18" charset="0"/>
                              </a:rPr>
                              <m:t>𝑛</m:t>
                            </m:r>
                          </m:e>
                        </m:func>
                      </m:den>
                    </m:f>
                  </m:oMath>
                </a14:m>
                <a:r>
                  <a:rPr lang="en-US" sz="2400" dirty="0"/>
                  <a:t> </a:t>
                </a:r>
                <a:r>
                  <a:rPr lang="en-US" dirty="0"/>
                  <a:t>remains constant for all array sizes for both UD and ND</a:t>
                </a:r>
              </a:p>
              <a:p>
                <a14:m>
                  <m:oMath xmlns:m="http://schemas.openxmlformats.org/officeDocument/2006/math">
                    <m:f>
                      <m:fPr>
                        <m:ctrlPr>
                          <a:rPr lang="en-IN" i="1">
                            <a:latin typeface="Cambria Math" panose="02040503050406030204" pitchFamily="18" charset="0"/>
                          </a:rPr>
                        </m:ctrlPr>
                      </m:fPr>
                      <m:num>
                        <m:r>
                          <a:rPr lang="en-IN" b="0" i="1" smtClean="0">
                            <a:latin typeface="Cambria Math" panose="02040503050406030204" pitchFamily="18" charset="0"/>
                          </a:rPr>
                          <m:t>𝑡𝑖𝑚𝑒</m:t>
                        </m:r>
                      </m:num>
                      <m:den>
                        <m:r>
                          <a:rPr lang="en-IN" i="1">
                            <a:latin typeface="Cambria Math" panose="02040503050406030204" pitchFamily="18" charset="0"/>
                          </a:rPr>
                          <m:t>𝑛</m:t>
                        </m:r>
                        <m:r>
                          <a:rPr lang="en-IN" i="1">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sSub>
                              <m:sSubPr>
                                <m:ctrlPr>
                                  <a:rPr lang="en-IN" i="1">
                                    <a:latin typeface="Cambria Math" panose="02040503050406030204" pitchFamily="18" charset="0"/>
                                    <a:ea typeface="Cambria Math" panose="02040503050406030204" pitchFamily="18" charset="0"/>
                                  </a:rPr>
                                </m:ctrlPr>
                              </m:sSubPr>
                              <m:e>
                                <m:r>
                                  <m:rPr>
                                    <m:sty m:val="p"/>
                                  </m:rPr>
                                  <a:rPr lang="en-IN">
                                    <a:latin typeface="Cambria Math" panose="02040503050406030204" pitchFamily="18" charset="0"/>
                                    <a:ea typeface="Cambria Math" panose="02040503050406030204" pitchFamily="18" charset="0"/>
                                  </a:rPr>
                                  <m:t>log</m:t>
                                </m:r>
                              </m:e>
                              <m:sub>
                                <m:r>
                                  <a:rPr lang="en-IN" i="1">
                                    <a:latin typeface="Cambria Math" panose="02040503050406030204" pitchFamily="18" charset="0"/>
                                    <a:ea typeface="Cambria Math" panose="02040503050406030204" pitchFamily="18" charset="0"/>
                                  </a:rPr>
                                  <m:t>2</m:t>
                                </m:r>
                              </m:sub>
                            </m:sSub>
                          </m:fName>
                          <m:e>
                            <m:r>
                              <a:rPr lang="en-IN" i="1">
                                <a:latin typeface="Cambria Math" panose="02040503050406030204" pitchFamily="18" charset="0"/>
                                <a:ea typeface="Cambria Math" panose="02040503050406030204" pitchFamily="18" charset="0"/>
                              </a:rPr>
                              <m:t>𝑛</m:t>
                            </m:r>
                          </m:e>
                        </m:func>
                      </m:den>
                    </m:f>
                  </m:oMath>
                </a14:m>
                <a:r>
                  <a:rPr lang="en-US" dirty="0"/>
                  <a:t> also converges to a constant for arrays of appreciable sizes for both UD and ND data</a:t>
                </a:r>
              </a:p>
              <a:p>
                <a:r>
                  <a:rPr lang="en-US" dirty="0"/>
                  <a:t>This shows the deterministic nature of Merge Sort where the number of operations is of the order O(</a:t>
                </a:r>
                <a:r>
                  <a:rPr lang="en-US" dirty="0" err="1"/>
                  <a:t>nlgn</a:t>
                </a:r>
                <a:r>
                  <a:rPr lang="en-US" dirty="0"/>
                  <a:t>)</a:t>
                </a:r>
              </a:p>
              <a:p>
                <a:endParaRPr lang="en-US" dirty="0"/>
              </a:p>
            </p:txBody>
          </p:sp>
        </mc:Choice>
        <mc:Fallback xmlns="">
          <p:sp>
            <p:nvSpPr>
              <p:cNvPr id="4" name="Text Placeholder 3">
                <a:extLst>
                  <a:ext uri="{FF2B5EF4-FFF2-40B4-BE49-F238E27FC236}">
                    <a16:creationId xmlns:a16="http://schemas.microsoft.com/office/drawing/2014/main" id="{7B662E44-115A-B4C8-C272-15BD2B053462}"/>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845" r="-1389"/>
                </a:stretch>
              </a:blipFill>
            </p:spPr>
            <p:txBody>
              <a:bodyPr/>
              <a:lstStyle/>
              <a:p>
                <a:r>
                  <a:rPr lang="en-US">
                    <a:noFill/>
                  </a:rPr>
                  <a:t> </a:t>
                </a:r>
              </a:p>
            </p:txBody>
          </p:sp>
        </mc:Fallback>
      </mc:AlternateContent>
    </p:spTree>
    <p:extLst>
      <p:ext uri="{BB962C8B-B14F-4D97-AF65-F5344CB8AC3E}">
        <p14:creationId xmlns:p14="http://schemas.microsoft.com/office/powerpoint/2010/main" val="723207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normAutofit/>
          </a:bodyPr>
          <a:lstStyle/>
          <a:p>
            <a:r>
              <a:rPr lang="en-US" dirty="0"/>
              <a:t>COUNTING OPERATIONS (QS)</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22</a:t>
            </a:fld>
            <a:endParaRPr lang="en-US" dirty="0"/>
          </a:p>
        </p:txBody>
      </p:sp>
      <p:pic>
        <p:nvPicPr>
          <p:cNvPr id="6" name="Picture 5">
            <a:extLst>
              <a:ext uri="{FF2B5EF4-FFF2-40B4-BE49-F238E27FC236}">
                <a16:creationId xmlns:a16="http://schemas.microsoft.com/office/drawing/2014/main" id="{6F14DB38-42D2-0AD1-6521-1A5BE3864777}"/>
              </a:ext>
            </a:extLst>
          </p:cNvPr>
          <p:cNvPicPr>
            <a:picLocks noChangeAspect="1"/>
          </p:cNvPicPr>
          <p:nvPr/>
        </p:nvPicPr>
        <p:blipFill rotWithShape="1">
          <a:blip r:embed="rId2"/>
          <a:srcRect t="1225" b="3257"/>
          <a:stretch/>
        </p:blipFill>
        <p:spPr>
          <a:xfrm>
            <a:off x="2165538" y="1465475"/>
            <a:ext cx="7860925" cy="5256000"/>
          </a:xfrm>
          <a:prstGeom prst="rect">
            <a:avLst/>
          </a:prstGeom>
        </p:spPr>
      </p:pic>
    </p:spTree>
    <p:extLst>
      <p:ext uri="{BB962C8B-B14F-4D97-AF65-F5344CB8AC3E}">
        <p14:creationId xmlns:p14="http://schemas.microsoft.com/office/powerpoint/2010/main" val="2384436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0729B-8A47-1E30-1F97-E9F0391C45D6}"/>
              </a:ext>
            </a:extLst>
          </p:cNvPr>
          <p:cNvSpPr>
            <a:spLocks noGrp="1"/>
          </p:cNvSpPr>
          <p:nvPr>
            <p:ph type="title"/>
          </p:nvPr>
        </p:nvSpPr>
        <p:spPr/>
        <p:txBody>
          <a:bodyPr/>
          <a:lstStyle/>
          <a:p>
            <a:r>
              <a:rPr lang="en-IN" dirty="0"/>
              <a:t>OBSERVATIONS FOR QS</a:t>
            </a:r>
            <a:endParaRPr lang="en-US" dirty="0"/>
          </a:p>
        </p:txBody>
      </p:sp>
      <p:sp>
        <p:nvSpPr>
          <p:cNvPr id="3" name="Slide Number Placeholder 2">
            <a:extLst>
              <a:ext uri="{FF2B5EF4-FFF2-40B4-BE49-F238E27FC236}">
                <a16:creationId xmlns:a16="http://schemas.microsoft.com/office/drawing/2014/main" id="{88E69AB1-5C8C-CDE8-504E-2880AC15C254}"/>
              </a:ext>
            </a:extLst>
          </p:cNvPr>
          <p:cNvSpPr>
            <a:spLocks noGrp="1"/>
          </p:cNvSpPr>
          <p:nvPr>
            <p:ph type="sldNum" sz="quarter" idx="12"/>
          </p:nvPr>
        </p:nvSpPr>
        <p:spPr/>
        <p:txBody>
          <a:bodyPr/>
          <a:lstStyle/>
          <a:p>
            <a:fld id="{80967E29-1480-472A-9FC5-C4768A52587C}" type="slidenum">
              <a:rPr lang="en-US" smtClean="0"/>
              <a:t>23</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7B662E44-115A-B4C8-C272-15BD2B053462}"/>
                  </a:ext>
                </a:extLst>
              </p:cNvPr>
              <p:cNvSpPr>
                <a:spLocks noGrp="1"/>
              </p:cNvSpPr>
              <p:nvPr>
                <p:ph type="body" sz="quarter" idx="13"/>
              </p:nvPr>
            </p:nvSpPr>
            <p:spPr/>
            <p:txBody>
              <a:bodyPr/>
              <a:lstStyle/>
              <a:p>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𝑐𝑜𝑚𝑝𝑎𝑟𝑖𝑠𝑜𝑛𝑠</m:t>
                        </m:r>
                      </m:num>
                      <m:den>
                        <m:r>
                          <a:rPr lang="en-IN" b="0" i="1" smtClean="0">
                            <a:latin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m:t>
                        </m:r>
                        <m:func>
                          <m:funcPr>
                            <m:ctrlPr>
                              <a:rPr lang="en-IN" b="0" i="1" smtClean="0">
                                <a:latin typeface="Cambria Math" panose="02040503050406030204" pitchFamily="18" charset="0"/>
                                <a:ea typeface="Cambria Math" panose="02040503050406030204" pitchFamily="18" charset="0"/>
                              </a:rPr>
                            </m:ctrlPr>
                          </m:funcPr>
                          <m:fName>
                            <m:sSub>
                              <m:sSubPr>
                                <m:ctrlPr>
                                  <a:rPr lang="en-IN" b="0" i="1" smtClean="0">
                                    <a:latin typeface="Cambria Math" panose="02040503050406030204" pitchFamily="18" charset="0"/>
                                    <a:ea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log</m:t>
                                </m:r>
                              </m:e>
                              <m:sub>
                                <m:r>
                                  <a:rPr lang="en-IN" b="0" i="1" smtClean="0">
                                    <a:latin typeface="Cambria Math" panose="02040503050406030204" pitchFamily="18" charset="0"/>
                                    <a:ea typeface="Cambria Math" panose="02040503050406030204" pitchFamily="18" charset="0"/>
                                  </a:rPr>
                                  <m:t>2</m:t>
                                </m:r>
                              </m:sub>
                            </m:sSub>
                          </m:fName>
                          <m:e>
                            <m:r>
                              <a:rPr lang="en-IN" b="0" i="1" smtClean="0">
                                <a:latin typeface="Cambria Math" panose="02040503050406030204" pitchFamily="18" charset="0"/>
                                <a:ea typeface="Cambria Math" panose="02040503050406030204" pitchFamily="18" charset="0"/>
                              </a:rPr>
                              <m:t>𝑛</m:t>
                            </m:r>
                          </m:e>
                        </m:func>
                      </m:den>
                    </m:f>
                  </m:oMath>
                </a14:m>
                <a:r>
                  <a:rPr lang="en-US" dirty="0"/>
                  <a:t> ratio converges to a constant for higher array sizes</a:t>
                </a:r>
              </a:p>
              <a:p>
                <a14:m>
                  <m:oMath xmlns:m="http://schemas.openxmlformats.org/officeDocument/2006/math">
                    <m:f>
                      <m:fPr>
                        <m:ctrlPr>
                          <a:rPr lang="en-IN" i="1">
                            <a:latin typeface="Cambria Math" panose="02040503050406030204" pitchFamily="18" charset="0"/>
                          </a:rPr>
                        </m:ctrlPr>
                      </m:fPr>
                      <m:num>
                        <m:r>
                          <a:rPr lang="en-IN" b="0" i="1" smtClean="0">
                            <a:latin typeface="Cambria Math" panose="02040503050406030204" pitchFamily="18" charset="0"/>
                          </a:rPr>
                          <m:t>𝑡𝑖𝑚𝑒</m:t>
                        </m:r>
                      </m:num>
                      <m:den>
                        <m:r>
                          <a:rPr lang="en-IN" i="1">
                            <a:latin typeface="Cambria Math" panose="02040503050406030204" pitchFamily="18" charset="0"/>
                          </a:rPr>
                          <m:t>𝑛</m:t>
                        </m:r>
                        <m:r>
                          <a:rPr lang="en-IN" i="1">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sSub>
                              <m:sSubPr>
                                <m:ctrlPr>
                                  <a:rPr lang="en-IN" i="1">
                                    <a:latin typeface="Cambria Math" panose="02040503050406030204" pitchFamily="18" charset="0"/>
                                    <a:ea typeface="Cambria Math" panose="02040503050406030204" pitchFamily="18" charset="0"/>
                                  </a:rPr>
                                </m:ctrlPr>
                              </m:sSubPr>
                              <m:e>
                                <m:r>
                                  <m:rPr>
                                    <m:sty m:val="p"/>
                                  </m:rPr>
                                  <a:rPr lang="en-IN">
                                    <a:latin typeface="Cambria Math" panose="02040503050406030204" pitchFamily="18" charset="0"/>
                                    <a:ea typeface="Cambria Math" panose="02040503050406030204" pitchFamily="18" charset="0"/>
                                  </a:rPr>
                                  <m:t>log</m:t>
                                </m:r>
                              </m:e>
                              <m:sub>
                                <m:r>
                                  <a:rPr lang="en-IN" i="1">
                                    <a:latin typeface="Cambria Math" panose="02040503050406030204" pitchFamily="18" charset="0"/>
                                    <a:ea typeface="Cambria Math" panose="02040503050406030204" pitchFamily="18" charset="0"/>
                                  </a:rPr>
                                  <m:t>2</m:t>
                                </m:r>
                              </m:sub>
                            </m:sSub>
                          </m:fName>
                          <m:e>
                            <m:r>
                              <a:rPr lang="en-IN" i="1">
                                <a:latin typeface="Cambria Math" panose="02040503050406030204" pitchFamily="18" charset="0"/>
                                <a:ea typeface="Cambria Math" panose="02040503050406030204" pitchFamily="18" charset="0"/>
                              </a:rPr>
                              <m:t>𝑛</m:t>
                            </m:r>
                          </m:e>
                        </m:func>
                      </m:den>
                    </m:f>
                  </m:oMath>
                </a14:m>
                <a:r>
                  <a:rPr lang="en-US" dirty="0"/>
                  <a:t> ratio is constant but diverges for very large array sizes</a:t>
                </a:r>
              </a:p>
              <a:p>
                <a:r>
                  <a:rPr lang="en-US" dirty="0"/>
                  <a:t>Operations done are lower for ND than UD. This might be because for the ND dataset the partition algorithm has a larger tendency to partition an element that is towards the middle in terms of value (frequency of median values is more in ND)</a:t>
                </a:r>
              </a:p>
              <a:p>
                <a:endParaRPr lang="en-US" dirty="0"/>
              </a:p>
            </p:txBody>
          </p:sp>
        </mc:Choice>
        <mc:Fallback xmlns="">
          <p:sp>
            <p:nvSpPr>
              <p:cNvPr id="4" name="Text Placeholder 3">
                <a:extLst>
                  <a:ext uri="{FF2B5EF4-FFF2-40B4-BE49-F238E27FC236}">
                    <a16:creationId xmlns:a16="http://schemas.microsoft.com/office/drawing/2014/main" id="{7B662E44-115A-B4C8-C272-15BD2B053462}"/>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845" r="-242"/>
                </a:stretch>
              </a:blipFill>
            </p:spPr>
            <p:txBody>
              <a:bodyPr/>
              <a:lstStyle/>
              <a:p>
                <a:r>
                  <a:rPr lang="en-US">
                    <a:noFill/>
                  </a:rPr>
                  <a:t> </a:t>
                </a:r>
              </a:p>
            </p:txBody>
          </p:sp>
        </mc:Fallback>
      </mc:AlternateContent>
    </p:spTree>
    <p:extLst>
      <p:ext uri="{BB962C8B-B14F-4D97-AF65-F5344CB8AC3E}">
        <p14:creationId xmlns:p14="http://schemas.microsoft.com/office/powerpoint/2010/main" val="2563198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209550" y="1497469"/>
            <a:ext cx="11772900" cy="3863063"/>
          </a:xfrm>
        </p:spPr>
        <p:txBody>
          <a:bodyPr>
            <a:normAutofit/>
          </a:bodyPr>
          <a:lstStyle/>
          <a:p>
            <a:r>
              <a:rPr lang="en-US" sz="4000" spc="0" dirty="0"/>
              <a:t>4. Experiment with randomized QS (RQS) with both UD and ND as input data to arrive at the average complexity (count of operations performed) with both input datasets.</a:t>
            </a:r>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24</a:t>
            </a:fld>
            <a:endParaRPr lang="en-US" dirty="0">
              <a:solidFill>
                <a:srgbClr val="898989"/>
              </a:solidFill>
            </a:endParaRPr>
          </a:p>
        </p:txBody>
      </p:sp>
    </p:spTree>
    <p:extLst>
      <p:ext uri="{BB962C8B-B14F-4D97-AF65-F5344CB8AC3E}">
        <p14:creationId xmlns:p14="http://schemas.microsoft.com/office/powerpoint/2010/main" val="2545992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17621-3316-70E0-6105-CAA084B3ED1D}"/>
              </a:ext>
            </a:extLst>
          </p:cNvPr>
          <p:cNvSpPr>
            <a:spLocks noGrp="1"/>
          </p:cNvSpPr>
          <p:nvPr>
            <p:ph type="title"/>
          </p:nvPr>
        </p:nvSpPr>
        <p:spPr/>
        <p:txBody>
          <a:bodyPr/>
          <a:lstStyle/>
          <a:p>
            <a:r>
              <a:rPr lang="en-IN" dirty="0"/>
              <a:t>RANDOMIZED QS ALGORITHM</a:t>
            </a:r>
            <a:endParaRPr lang="en-US" dirty="0"/>
          </a:p>
        </p:txBody>
      </p:sp>
      <p:sp>
        <p:nvSpPr>
          <p:cNvPr id="3" name="Slide Number Placeholder 2">
            <a:extLst>
              <a:ext uri="{FF2B5EF4-FFF2-40B4-BE49-F238E27FC236}">
                <a16:creationId xmlns:a16="http://schemas.microsoft.com/office/drawing/2014/main" id="{EECFA52C-B91D-0707-55A1-913CDF1CBC14}"/>
              </a:ext>
            </a:extLst>
          </p:cNvPr>
          <p:cNvSpPr>
            <a:spLocks noGrp="1"/>
          </p:cNvSpPr>
          <p:nvPr>
            <p:ph type="sldNum" sz="quarter" idx="12"/>
          </p:nvPr>
        </p:nvSpPr>
        <p:spPr/>
        <p:txBody>
          <a:bodyPr/>
          <a:lstStyle/>
          <a:p>
            <a:fld id="{80967E29-1480-472A-9FC5-C4768A52587C}" type="slidenum">
              <a:rPr lang="en-US" smtClean="0"/>
              <a:t>25</a:t>
            </a:fld>
            <a:endParaRPr lang="en-US" dirty="0"/>
          </a:p>
        </p:txBody>
      </p:sp>
      <p:sp>
        <p:nvSpPr>
          <p:cNvPr id="4" name="Text Placeholder 3">
            <a:extLst>
              <a:ext uri="{FF2B5EF4-FFF2-40B4-BE49-F238E27FC236}">
                <a16:creationId xmlns:a16="http://schemas.microsoft.com/office/drawing/2014/main" id="{B85F784E-E5F9-4FA9-19DA-4D61008BA009}"/>
              </a:ext>
            </a:extLst>
          </p:cNvPr>
          <p:cNvSpPr>
            <a:spLocks noGrp="1"/>
          </p:cNvSpPr>
          <p:nvPr>
            <p:ph type="body" sz="quarter" idx="13"/>
          </p:nvPr>
        </p:nvSpPr>
        <p:spPr>
          <a:xfrm>
            <a:off x="838200" y="2000249"/>
            <a:ext cx="5275384" cy="4243625"/>
          </a:xfrm>
        </p:spPr>
        <p:txBody>
          <a:bodyPr/>
          <a:lstStyle/>
          <a:p>
            <a:r>
              <a:rPr lang="en-US" dirty="0"/>
              <a:t>Randomized Quicksort is a sorting algorithm that uses a randomized partitioning scheme to achieve an average-case time complexity of O(n log n) when sorting a sequence of n elements.</a:t>
            </a:r>
          </a:p>
        </p:txBody>
      </p:sp>
      <p:pic>
        <p:nvPicPr>
          <p:cNvPr id="6" name="Picture 5">
            <a:extLst>
              <a:ext uri="{FF2B5EF4-FFF2-40B4-BE49-F238E27FC236}">
                <a16:creationId xmlns:a16="http://schemas.microsoft.com/office/drawing/2014/main" id="{BEB9EC01-F3FA-0638-589D-84A2E1921A6F}"/>
              </a:ext>
            </a:extLst>
          </p:cNvPr>
          <p:cNvPicPr>
            <a:picLocks noChangeAspect="1"/>
          </p:cNvPicPr>
          <p:nvPr/>
        </p:nvPicPr>
        <p:blipFill rotWithShape="1">
          <a:blip r:embed="rId2"/>
          <a:srcRect l="2579" r="3633"/>
          <a:stretch/>
        </p:blipFill>
        <p:spPr>
          <a:xfrm>
            <a:off x="6280638" y="2002614"/>
            <a:ext cx="5275384" cy="2903394"/>
          </a:xfrm>
          <a:prstGeom prst="rect">
            <a:avLst/>
          </a:prstGeom>
        </p:spPr>
      </p:pic>
    </p:spTree>
    <p:extLst>
      <p:ext uri="{BB962C8B-B14F-4D97-AF65-F5344CB8AC3E}">
        <p14:creationId xmlns:p14="http://schemas.microsoft.com/office/powerpoint/2010/main" val="3318283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lstStyle/>
          <a:p>
            <a:r>
              <a:rPr lang="en-US" dirty="0"/>
              <a:t>COUNTING OPERATIONS</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26</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8BB67C43-09A8-AD4B-40E2-EEAC2E50F8C5}"/>
                  </a:ext>
                </a:extLst>
              </p:cNvPr>
              <p:cNvSpPr>
                <a:spLocks noGrp="1"/>
              </p:cNvSpPr>
              <p:nvPr>
                <p:ph type="body" sz="quarter" idx="13"/>
              </p:nvPr>
            </p:nvSpPr>
            <p:spPr>
              <a:xfrm>
                <a:off x="838201" y="2000249"/>
                <a:ext cx="10515599" cy="4243625"/>
              </a:xfrm>
            </p:spPr>
            <p:txBody>
              <a:bodyPr>
                <a:normAutofit/>
              </a:bodyPr>
              <a:lstStyle/>
              <a:p>
                <a:pPr algn="just"/>
                <a:r>
                  <a:rPr lang="en-IN" sz="2400" dirty="0"/>
                  <a:t>We varied the array size (n) in powers of 2, recording array sizes from 2</a:t>
                </a:r>
                <a:r>
                  <a:rPr lang="en-IN" sz="2400" baseline="30000" dirty="0"/>
                  <a:t>1</a:t>
                </a:r>
                <a:r>
                  <a:rPr lang="en-IN" sz="2400" dirty="0"/>
                  <a:t> to 2</a:t>
                </a:r>
                <a:r>
                  <a:rPr lang="en-IN" sz="2400" baseline="30000" dirty="0"/>
                  <a:t>19</a:t>
                </a:r>
                <a:r>
                  <a:rPr lang="en-IN" sz="2400" dirty="0"/>
                  <a:t> </a:t>
                </a:r>
              </a:p>
              <a:p>
                <a:pPr algn="just"/>
                <a:r>
                  <a:rPr lang="en-IN" dirty="0"/>
                  <a:t>Operations like swaps, comparisons were counted. Also we counted writing to memory operation too as it is also costly</a:t>
                </a:r>
                <a:endParaRPr lang="en-IN" sz="2400" dirty="0"/>
              </a:p>
              <a:p>
                <a:pPr algn="just"/>
                <a:r>
                  <a:rPr lang="en-IN" dirty="0"/>
                  <a:t>We plotted </a:t>
                </a:r>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𝑐𝑜𝑚𝑝𝑎𝑟𝑖𝑠𝑜𝑛𝑠</m:t>
                        </m:r>
                      </m:num>
                      <m:den>
                        <m:r>
                          <a:rPr lang="en-IN" b="0" i="1" smtClean="0">
                            <a:latin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m:t>
                        </m:r>
                        <m:func>
                          <m:funcPr>
                            <m:ctrlPr>
                              <a:rPr lang="en-IN" b="0" i="1" smtClean="0">
                                <a:latin typeface="Cambria Math" panose="02040503050406030204" pitchFamily="18" charset="0"/>
                                <a:ea typeface="Cambria Math" panose="02040503050406030204" pitchFamily="18" charset="0"/>
                              </a:rPr>
                            </m:ctrlPr>
                          </m:funcPr>
                          <m:fName>
                            <m:sSub>
                              <m:sSubPr>
                                <m:ctrlPr>
                                  <a:rPr lang="en-IN" b="0" i="1" smtClean="0">
                                    <a:latin typeface="Cambria Math" panose="02040503050406030204" pitchFamily="18" charset="0"/>
                                    <a:ea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log</m:t>
                                </m:r>
                              </m:e>
                              <m:sub>
                                <m:r>
                                  <a:rPr lang="en-IN" b="0" i="1" smtClean="0">
                                    <a:latin typeface="Cambria Math" panose="02040503050406030204" pitchFamily="18" charset="0"/>
                                    <a:ea typeface="Cambria Math" panose="02040503050406030204" pitchFamily="18" charset="0"/>
                                  </a:rPr>
                                  <m:t>2</m:t>
                                </m:r>
                              </m:sub>
                            </m:sSub>
                          </m:fName>
                          <m:e>
                            <m:r>
                              <a:rPr lang="en-IN" b="0" i="1" smtClean="0">
                                <a:latin typeface="Cambria Math" panose="02040503050406030204" pitchFamily="18" charset="0"/>
                                <a:ea typeface="Cambria Math" panose="02040503050406030204" pitchFamily="18" charset="0"/>
                              </a:rPr>
                              <m:t>𝑛</m:t>
                            </m:r>
                          </m:e>
                        </m:func>
                      </m:den>
                    </m:f>
                  </m:oMath>
                </a14:m>
                <a:r>
                  <a:rPr lang="en-US" sz="2400" dirty="0"/>
                  <a:t> vs </a:t>
                </a:r>
                <a14:m>
                  <m:oMath xmlns:m="http://schemas.openxmlformats.org/officeDocument/2006/math">
                    <m:func>
                      <m:funcPr>
                        <m:ctrlPr>
                          <a:rPr lang="en-US" sz="2400" i="1" smtClean="0">
                            <a:latin typeface="Cambria Math" panose="02040503050406030204" pitchFamily="18" charset="0"/>
                          </a:rPr>
                        </m:ctrlPr>
                      </m:funcPr>
                      <m:fName>
                        <m:sSub>
                          <m:sSubPr>
                            <m:ctrlPr>
                              <a:rPr lang="en-US" sz="2400" i="1" smtClean="0">
                                <a:latin typeface="Cambria Math" panose="02040503050406030204" pitchFamily="18" charset="0"/>
                              </a:rPr>
                            </m:ctrlPr>
                          </m:sSubPr>
                          <m:e>
                            <m:r>
                              <m:rPr>
                                <m:sty m:val="p"/>
                              </m:rPr>
                              <a:rPr lang="en-US" sz="2400" i="0" smtClean="0">
                                <a:latin typeface="Cambria Math" panose="02040503050406030204" pitchFamily="18" charset="0"/>
                              </a:rPr>
                              <m:t>log</m:t>
                            </m:r>
                          </m:e>
                          <m:sub>
                            <m:r>
                              <a:rPr lang="en-IN" sz="2400" b="0" i="1" smtClean="0">
                                <a:latin typeface="Cambria Math" panose="02040503050406030204" pitchFamily="18" charset="0"/>
                              </a:rPr>
                              <m:t>2</m:t>
                            </m:r>
                          </m:sub>
                        </m:sSub>
                      </m:fName>
                      <m:e>
                        <m:r>
                          <a:rPr lang="en-IN" sz="2400" b="0" i="1" smtClean="0">
                            <a:latin typeface="Cambria Math" panose="02040503050406030204" pitchFamily="18" charset="0"/>
                          </a:rPr>
                          <m:t>𝑛</m:t>
                        </m:r>
                      </m:e>
                    </m:func>
                  </m:oMath>
                </a14:m>
                <a:r>
                  <a:rPr lang="en-US" sz="2400" dirty="0"/>
                  <a:t> and </a:t>
                </a:r>
                <a14:m>
                  <m:oMath xmlns:m="http://schemas.openxmlformats.org/officeDocument/2006/math">
                    <m:f>
                      <m:fPr>
                        <m:ctrlPr>
                          <a:rPr lang="en-IN" i="1">
                            <a:latin typeface="Cambria Math" panose="02040503050406030204" pitchFamily="18" charset="0"/>
                          </a:rPr>
                        </m:ctrlPr>
                      </m:fPr>
                      <m:num>
                        <m:r>
                          <a:rPr lang="en-IN" b="0" i="1" smtClean="0">
                            <a:latin typeface="Cambria Math" panose="02040503050406030204" pitchFamily="18" charset="0"/>
                          </a:rPr>
                          <m:t>𝑡𝑖𝑚𝑒</m:t>
                        </m:r>
                      </m:num>
                      <m:den>
                        <m:r>
                          <a:rPr lang="en-IN" i="1">
                            <a:latin typeface="Cambria Math" panose="02040503050406030204" pitchFamily="18" charset="0"/>
                          </a:rPr>
                          <m:t>𝑛</m:t>
                        </m:r>
                        <m:r>
                          <a:rPr lang="en-IN" i="1">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sSub>
                              <m:sSubPr>
                                <m:ctrlPr>
                                  <a:rPr lang="en-IN" i="1">
                                    <a:latin typeface="Cambria Math" panose="02040503050406030204" pitchFamily="18" charset="0"/>
                                    <a:ea typeface="Cambria Math" panose="02040503050406030204" pitchFamily="18" charset="0"/>
                                  </a:rPr>
                                </m:ctrlPr>
                              </m:sSubPr>
                              <m:e>
                                <m:r>
                                  <m:rPr>
                                    <m:sty m:val="p"/>
                                  </m:rPr>
                                  <a:rPr lang="en-IN">
                                    <a:latin typeface="Cambria Math" panose="02040503050406030204" pitchFamily="18" charset="0"/>
                                    <a:ea typeface="Cambria Math" panose="02040503050406030204" pitchFamily="18" charset="0"/>
                                  </a:rPr>
                                  <m:t>log</m:t>
                                </m:r>
                              </m:e>
                              <m:sub>
                                <m:r>
                                  <a:rPr lang="en-IN" i="1">
                                    <a:latin typeface="Cambria Math" panose="02040503050406030204" pitchFamily="18" charset="0"/>
                                    <a:ea typeface="Cambria Math" panose="02040503050406030204" pitchFamily="18" charset="0"/>
                                  </a:rPr>
                                  <m:t>2</m:t>
                                </m:r>
                              </m:sub>
                            </m:sSub>
                          </m:fName>
                          <m:e>
                            <m:r>
                              <a:rPr lang="en-IN" i="1">
                                <a:latin typeface="Cambria Math" panose="02040503050406030204" pitchFamily="18" charset="0"/>
                                <a:ea typeface="Cambria Math" panose="02040503050406030204" pitchFamily="18" charset="0"/>
                              </a:rPr>
                              <m:t>𝑛</m:t>
                            </m:r>
                          </m:e>
                        </m:func>
                      </m:den>
                    </m:f>
                  </m:oMath>
                </a14:m>
                <a:r>
                  <a:rPr lang="en-US" dirty="0"/>
                  <a:t> vs </a:t>
                </a: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IN" i="1">
                                <a:latin typeface="Cambria Math" panose="02040503050406030204" pitchFamily="18" charset="0"/>
                              </a:rPr>
                              <m:t>2</m:t>
                            </m:r>
                          </m:sub>
                        </m:sSub>
                      </m:fName>
                      <m:e>
                        <m:r>
                          <a:rPr lang="en-IN" i="1">
                            <a:latin typeface="Cambria Math" panose="02040503050406030204" pitchFamily="18" charset="0"/>
                          </a:rPr>
                          <m:t>𝑛</m:t>
                        </m:r>
                      </m:e>
                    </m:func>
                  </m:oMath>
                </a14:m>
                <a:r>
                  <a:rPr lang="en-US" sz="2400" dirty="0"/>
                  <a:t> for </a:t>
                </a:r>
                <a:r>
                  <a:rPr lang="en-US" dirty="0"/>
                  <a:t>Randomized </a:t>
                </a:r>
                <a:r>
                  <a:rPr lang="en-US" sz="2400" dirty="0"/>
                  <a:t>QS</a:t>
                </a:r>
              </a:p>
              <a:p>
                <a:pPr algn="just"/>
                <a:r>
                  <a:rPr lang="en-US" dirty="0"/>
                  <a:t>We also permuted the array before sending it to QS so that we have 100 RQS calls, each for a shuffled permutation of the array</a:t>
                </a:r>
                <a:endParaRPr lang="en-US" sz="2400" dirty="0"/>
              </a:p>
            </p:txBody>
          </p:sp>
        </mc:Choice>
        <mc:Fallback xmlns="">
          <p:sp>
            <p:nvSpPr>
              <p:cNvPr id="4" name="Text Placeholder 3">
                <a:extLst>
                  <a:ext uri="{FF2B5EF4-FFF2-40B4-BE49-F238E27FC236}">
                    <a16:creationId xmlns:a16="http://schemas.microsoft.com/office/drawing/2014/main" id="{8BB67C43-09A8-AD4B-40E2-EEAC2E50F8C5}"/>
                  </a:ext>
                </a:extLst>
              </p:cNvPr>
              <p:cNvSpPr>
                <a:spLocks noGrp="1" noRot="1" noChangeAspect="1" noMove="1" noResize="1" noEditPoints="1" noAdjustHandles="1" noChangeArrowheads="1" noChangeShapeType="1" noTextEdit="1"/>
              </p:cNvSpPr>
              <p:nvPr>
                <p:ph type="body" sz="quarter" idx="13"/>
              </p:nvPr>
            </p:nvSpPr>
            <p:spPr>
              <a:xfrm>
                <a:off x="838201" y="2000249"/>
                <a:ext cx="10515599" cy="4243625"/>
              </a:xfrm>
              <a:blipFill>
                <a:blip r:embed="rId2"/>
                <a:stretch>
                  <a:fillRect l="-812" t="-1149" r="-870"/>
                </a:stretch>
              </a:blipFill>
            </p:spPr>
            <p:txBody>
              <a:bodyPr/>
              <a:lstStyle/>
              <a:p>
                <a:r>
                  <a:rPr lang="en-US">
                    <a:noFill/>
                  </a:rPr>
                  <a:t> </a:t>
                </a:r>
              </a:p>
            </p:txBody>
          </p:sp>
        </mc:Fallback>
      </mc:AlternateContent>
    </p:spTree>
    <p:extLst>
      <p:ext uri="{BB962C8B-B14F-4D97-AF65-F5344CB8AC3E}">
        <p14:creationId xmlns:p14="http://schemas.microsoft.com/office/powerpoint/2010/main" val="1326826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normAutofit/>
          </a:bodyPr>
          <a:lstStyle/>
          <a:p>
            <a:r>
              <a:rPr lang="en-US" dirty="0"/>
              <a:t>COUNTING OPERATIONS (RQS)</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27</a:t>
            </a:fld>
            <a:endParaRPr lang="en-US" dirty="0"/>
          </a:p>
        </p:txBody>
      </p:sp>
      <p:pic>
        <p:nvPicPr>
          <p:cNvPr id="10" name="Picture 9">
            <a:extLst>
              <a:ext uri="{FF2B5EF4-FFF2-40B4-BE49-F238E27FC236}">
                <a16:creationId xmlns:a16="http://schemas.microsoft.com/office/drawing/2014/main" id="{7A2A3023-47F2-A773-5159-F2D7523457CD}"/>
              </a:ext>
            </a:extLst>
          </p:cNvPr>
          <p:cNvPicPr>
            <a:picLocks noChangeAspect="1"/>
          </p:cNvPicPr>
          <p:nvPr/>
        </p:nvPicPr>
        <p:blipFill rotWithShape="1">
          <a:blip r:embed="rId2"/>
          <a:srcRect l="1988" t="275" r="2723" b="4266"/>
          <a:stretch/>
        </p:blipFill>
        <p:spPr>
          <a:xfrm>
            <a:off x="2348437" y="1465475"/>
            <a:ext cx="7495126" cy="5256000"/>
          </a:xfrm>
          <a:prstGeom prst="rect">
            <a:avLst/>
          </a:prstGeom>
        </p:spPr>
      </p:pic>
    </p:spTree>
    <p:extLst>
      <p:ext uri="{BB962C8B-B14F-4D97-AF65-F5344CB8AC3E}">
        <p14:creationId xmlns:p14="http://schemas.microsoft.com/office/powerpoint/2010/main" val="3315009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0729B-8A47-1E30-1F97-E9F0391C45D6}"/>
              </a:ext>
            </a:extLst>
          </p:cNvPr>
          <p:cNvSpPr>
            <a:spLocks noGrp="1"/>
          </p:cNvSpPr>
          <p:nvPr>
            <p:ph type="title"/>
          </p:nvPr>
        </p:nvSpPr>
        <p:spPr/>
        <p:txBody>
          <a:bodyPr/>
          <a:lstStyle/>
          <a:p>
            <a:r>
              <a:rPr lang="en-IN" dirty="0"/>
              <a:t>OBSERVATIONS FOR QS</a:t>
            </a:r>
            <a:endParaRPr lang="en-US" dirty="0"/>
          </a:p>
        </p:txBody>
      </p:sp>
      <p:sp>
        <p:nvSpPr>
          <p:cNvPr id="3" name="Slide Number Placeholder 2">
            <a:extLst>
              <a:ext uri="{FF2B5EF4-FFF2-40B4-BE49-F238E27FC236}">
                <a16:creationId xmlns:a16="http://schemas.microsoft.com/office/drawing/2014/main" id="{88E69AB1-5C8C-CDE8-504E-2880AC15C254}"/>
              </a:ext>
            </a:extLst>
          </p:cNvPr>
          <p:cNvSpPr>
            <a:spLocks noGrp="1"/>
          </p:cNvSpPr>
          <p:nvPr>
            <p:ph type="sldNum" sz="quarter" idx="12"/>
          </p:nvPr>
        </p:nvSpPr>
        <p:spPr/>
        <p:txBody>
          <a:bodyPr/>
          <a:lstStyle/>
          <a:p>
            <a:fld id="{80967E29-1480-472A-9FC5-C4768A52587C}" type="slidenum">
              <a:rPr lang="en-US" smtClean="0"/>
              <a:t>28</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7B662E44-115A-B4C8-C272-15BD2B053462}"/>
                  </a:ext>
                </a:extLst>
              </p:cNvPr>
              <p:cNvSpPr>
                <a:spLocks noGrp="1"/>
              </p:cNvSpPr>
              <p:nvPr>
                <p:ph type="body" sz="quarter" idx="13"/>
              </p:nvPr>
            </p:nvSpPr>
            <p:spPr/>
            <p:txBody>
              <a:bodyPr/>
              <a:lstStyle/>
              <a:p>
                <a:pPr algn="just"/>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𝑐𝑜𝑚𝑝𝑎𝑟𝑖𝑠𝑜𝑛𝑠</m:t>
                        </m:r>
                      </m:num>
                      <m:den>
                        <m:r>
                          <a:rPr lang="en-IN" b="0" i="1" smtClean="0">
                            <a:latin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m:t>
                        </m:r>
                        <m:func>
                          <m:funcPr>
                            <m:ctrlPr>
                              <a:rPr lang="en-IN" b="0" i="1" smtClean="0">
                                <a:latin typeface="Cambria Math" panose="02040503050406030204" pitchFamily="18" charset="0"/>
                                <a:ea typeface="Cambria Math" panose="02040503050406030204" pitchFamily="18" charset="0"/>
                              </a:rPr>
                            </m:ctrlPr>
                          </m:funcPr>
                          <m:fName>
                            <m:sSub>
                              <m:sSubPr>
                                <m:ctrlPr>
                                  <a:rPr lang="en-IN" b="0" i="1" smtClean="0">
                                    <a:latin typeface="Cambria Math" panose="02040503050406030204" pitchFamily="18" charset="0"/>
                                    <a:ea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log</m:t>
                                </m:r>
                              </m:e>
                              <m:sub>
                                <m:r>
                                  <a:rPr lang="en-IN" b="0" i="1" smtClean="0">
                                    <a:latin typeface="Cambria Math" panose="02040503050406030204" pitchFamily="18" charset="0"/>
                                    <a:ea typeface="Cambria Math" panose="02040503050406030204" pitchFamily="18" charset="0"/>
                                  </a:rPr>
                                  <m:t>2</m:t>
                                </m:r>
                              </m:sub>
                            </m:sSub>
                          </m:fName>
                          <m:e>
                            <m:r>
                              <a:rPr lang="en-IN" b="0" i="1" smtClean="0">
                                <a:latin typeface="Cambria Math" panose="02040503050406030204" pitchFamily="18" charset="0"/>
                                <a:ea typeface="Cambria Math" panose="02040503050406030204" pitchFamily="18" charset="0"/>
                              </a:rPr>
                              <m:t>𝑛</m:t>
                            </m:r>
                          </m:e>
                        </m:func>
                      </m:den>
                    </m:f>
                  </m:oMath>
                </a14:m>
                <a:r>
                  <a:rPr lang="en-US" dirty="0"/>
                  <a:t> ratio converges to a faster than QS for both UD and ND</a:t>
                </a:r>
              </a:p>
              <a:p>
                <a:pPr algn="just"/>
                <a14:m>
                  <m:oMath xmlns:m="http://schemas.openxmlformats.org/officeDocument/2006/math">
                    <m:f>
                      <m:fPr>
                        <m:ctrlPr>
                          <a:rPr lang="en-IN" i="1">
                            <a:latin typeface="Cambria Math" panose="02040503050406030204" pitchFamily="18" charset="0"/>
                          </a:rPr>
                        </m:ctrlPr>
                      </m:fPr>
                      <m:num>
                        <m:r>
                          <a:rPr lang="en-IN" b="0" i="1" smtClean="0">
                            <a:latin typeface="Cambria Math" panose="02040503050406030204" pitchFamily="18" charset="0"/>
                          </a:rPr>
                          <m:t>𝑡𝑖𝑚𝑒</m:t>
                        </m:r>
                      </m:num>
                      <m:den>
                        <m:r>
                          <a:rPr lang="en-IN" i="1">
                            <a:latin typeface="Cambria Math" panose="02040503050406030204" pitchFamily="18" charset="0"/>
                          </a:rPr>
                          <m:t>𝑛</m:t>
                        </m:r>
                        <m:r>
                          <a:rPr lang="en-IN" i="1">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sSub>
                              <m:sSubPr>
                                <m:ctrlPr>
                                  <a:rPr lang="en-IN" i="1">
                                    <a:latin typeface="Cambria Math" panose="02040503050406030204" pitchFamily="18" charset="0"/>
                                    <a:ea typeface="Cambria Math" panose="02040503050406030204" pitchFamily="18" charset="0"/>
                                  </a:rPr>
                                </m:ctrlPr>
                              </m:sSubPr>
                              <m:e>
                                <m:r>
                                  <m:rPr>
                                    <m:sty m:val="p"/>
                                  </m:rPr>
                                  <a:rPr lang="en-IN">
                                    <a:latin typeface="Cambria Math" panose="02040503050406030204" pitchFamily="18" charset="0"/>
                                    <a:ea typeface="Cambria Math" panose="02040503050406030204" pitchFamily="18" charset="0"/>
                                  </a:rPr>
                                  <m:t>log</m:t>
                                </m:r>
                              </m:e>
                              <m:sub>
                                <m:r>
                                  <a:rPr lang="en-IN" i="1">
                                    <a:latin typeface="Cambria Math" panose="02040503050406030204" pitchFamily="18" charset="0"/>
                                    <a:ea typeface="Cambria Math" panose="02040503050406030204" pitchFamily="18" charset="0"/>
                                  </a:rPr>
                                  <m:t>2</m:t>
                                </m:r>
                              </m:sub>
                            </m:sSub>
                          </m:fName>
                          <m:e>
                            <m:r>
                              <a:rPr lang="en-IN" i="1">
                                <a:latin typeface="Cambria Math" panose="02040503050406030204" pitchFamily="18" charset="0"/>
                                <a:ea typeface="Cambria Math" panose="02040503050406030204" pitchFamily="18" charset="0"/>
                              </a:rPr>
                              <m:t>𝑛</m:t>
                            </m:r>
                          </m:e>
                        </m:func>
                      </m:den>
                    </m:f>
                  </m:oMath>
                </a14:m>
                <a:r>
                  <a:rPr lang="en-US" dirty="0"/>
                  <a:t> ratio is constant but diverges for very large array sizes</a:t>
                </a:r>
              </a:p>
              <a:p>
                <a:pPr algn="just"/>
                <a:r>
                  <a:rPr lang="en-US" dirty="0"/>
                  <a:t>On average, the performance for Randomized QS is much better than QS implemented with Hoare partition</a:t>
                </a:r>
              </a:p>
              <a:p>
                <a:pPr algn="just"/>
                <a:r>
                  <a:rPr lang="en-US" dirty="0"/>
                  <a:t>This is because randomized partition tends to make the RQS O(n </a:t>
                </a:r>
                <a:r>
                  <a:rPr lang="en-US" dirty="0" err="1"/>
                  <a:t>lgn</a:t>
                </a:r>
                <a:r>
                  <a:rPr lang="en-US" dirty="0"/>
                  <a:t>) when averaged over a number of runs</a:t>
                </a:r>
              </a:p>
            </p:txBody>
          </p:sp>
        </mc:Choice>
        <mc:Fallback xmlns="">
          <p:sp>
            <p:nvSpPr>
              <p:cNvPr id="4" name="Text Placeholder 3">
                <a:extLst>
                  <a:ext uri="{FF2B5EF4-FFF2-40B4-BE49-F238E27FC236}">
                    <a16:creationId xmlns:a16="http://schemas.microsoft.com/office/drawing/2014/main" id="{7B662E44-115A-B4C8-C272-15BD2B053462}"/>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845" r="-906"/>
                </a:stretch>
              </a:blipFill>
            </p:spPr>
            <p:txBody>
              <a:bodyPr/>
              <a:lstStyle/>
              <a:p>
                <a:r>
                  <a:rPr lang="en-US">
                    <a:noFill/>
                  </a:rPr>
                  <a:t> </a:t>
                </a:r>
              </a:p>
            </p:txBody>
          </p:sp>
        </mc:Fallback>
      </mc:AlternateContent>
    </p:spTree>
    <p:extLst>
      <p:ext uri="{BB962C8B-B14F-4D97-AF65-F5344CB8AC3E}">
        <p14:creationId xmlns:p14="http://schemas.microsoft.com/office/powerpoint/2010/main" val="2241701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209550" y="1497469"/>
            <a:ext cx="11772900" cy="3863063"/>
          </a:xfrm>
        </p:spPr>
        <p:txBody>
          <a:bodyPr>
            <a:normAutofit/>
          </a:bodyPr>
          <a:lstStyle/>
          <a:p>
            <a:r>
              <a:rPr lang="en-US" sz="4000" spc="0" dirty="0"/>
              <a:t>5. Now normalize both the datasets in the range from 0 to 1 and implement bucket sort (BS) algorithm and check for correctness</a:t>
            </a:r>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29</a:t>
            </a:fld>
            <a:endParaRPr lang="en-US" dirty="0">
              <a:solidFill>
                <a:srgbClr val="898989"/>
              </a:solidFill>
            </a:endParaRPr>
          </a:p>
        </p:txBody>
      </p:sp>
    </p:spTree>
    <p:extLst>
      <p:ext uri="{BB962C8B-B14F-4D97-AF65-F5344CB8AC3E}">
        <p14:creationId xmlns:p14="http://schemas.microsoft.com/office/powerpoint/2010/main" val="3163676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lstStyle/>
          <a:p>
            <a:r>
              <a:rPr lang="en-US" dirty="0"/>
              <a:t>APPROACH AND CODE IN C</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3</a:t>
            </a:fld>
            <a:endParaRPr lang="en-US" dirty="0"/>
          </a:p>
        </p:txBody>
      </p:sp>
      <p:sp>
        <p:nvSpPr>
          <p:cNvPr id="4" name="Text Placeholder 3">
            <a:extLst>
              <a:ext uri="{FF2B5EF4-FFF2-40B4-BE49-F238E27FC236}">
                <a16:creationId xmlns:a16="http://schemas.microsoft.com/office/drawing/2014/main" id="{8BB67C43-09A8-AD4B-40E2-EEAC2E50F8C5}"/>
              </a:ext>
            </a:extLst>
          </p:cNvPr>
          <p:cNvSpPr>
            <a:spLocks noGrp="1"/>
          </p:cNvSpPr>
          <p:nvPr>
            <p:ph type="body" sz="quarter" idx="13"/>
          </p:nvPr>
        </p:nvSpPr>
        <p:spPr>
          <a:xfrm>
            <a:off x="838200" y="2000249"/>
            <a:ext cx="5527431" cy="4243625"/>
          </a:xfrm>
        </p:spPr>
        <p:txBody>
          <a:bodyPr>
            <a:normAutofit/>
          </a:bodyPr>
          <a:lstStyle/>
          <a:p>
            <a:pPr algn="just">
              <a:spcAft>
                <a:spcPts val="600"/>
              </a:spcAft>
            </a:pPr>
            <a:r>
              <a:rPr lang="en-US" sz="2400" dirty="0"/>
              <a:t>The rand() function in C was used to generate 1 million pseudorandom numbers</a:t>
            </a:r>
          </a:p>
          <a:p>
            <a:pPr algn="just"/>
            <a:r>
              <a:rPr lang="en-US" sz="2400" dirty="0"/>
              <a:t>“seconds” value of the PC clock was used as the seed from the PRNG</a:t>
            </a:r>
          </a:p>
          <a:p>
            <a:pPr algn="just"/>
            <a:r>
              <a:rPr lang="en-US" dirty="0"/>
              <a:t>Dataset was saved as a .csv file</a:t>
            </a:r>
            <a:endParaRPr lang="en-US" sz="2400" dirty="0"/>
          </a:p>
          <a:p>
            <a:pPr marL="0" indent="0" algn="just">
              <a:buNone/>
            </a:pPr>
            <a:endParaRPr lang="en-US" sz="2400" dirty="0"/>
          </a:p>
        </p:txBody>
      </p:sp>
      <p:pic>
        <p:nvPicPr>
          <p:cNvPr id="6" name="Picture 5">
            <a:extLst>
              <a:ext uri="{FF2B5EF4-FFF2-40B4-BE49-F238E27FC236}">
                <a16:creationId xmlns:a16="http://schemas.microsoft.com/office/drawing/2014/main" id="{9C50320B-3719-A131-EF21-C3B093283941}"/>
              </a:ext>
            </a:extLst>
          </p:cNvPr>
          <p:cNvPicPr>
            <a:picLocks noChangeAspect="1"/>
          </p:cNvPicPr>
          <p:nvPr/>
        </p:nvPicPr>
        <p:blipFill>
          <a:blip r:embed="rId2"/>
          <a:stretch>
            <a:fillRect/>
          </a:stretch>
        </p:blipFill>
        <p:spPr>
          <a:xfrm>
            <a:off x="6576645" y="2000249"/>
            <a:ext cx="4494699" cy="4265042"/>
          </a:xfrm>
          <a:prstGeom prst="rect">
            <a:avLst/>
          </a:prstGeom>
        </p:spPr>
      </p:pic>
    </p:spTree>
    <p:extLst>
      <p:ext uri="{BB962C8B-B14F-4D97-AF65-F5344CB8AC3E}">
        <p14:creationId xmlns:p14="http://schemas.microsoft.com/office/powerpoint/2010/main" val="1677456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312AB-22C3-01B0-147C-87E1C6C6E05D}"/>
              </a:ext>
            </a:extLst>
          </p:cNvPr>
          <p:cNvSpPr>
            <a:spLocks noGrp="1"/>
          </p:cNvSpPr>
          <p:nvPr>
            <p:ph type="title"/>
          </p:nvPr>
        </p:nvSpPr>
        <p:spPr/>
        <p:txBody>
          <a:bodyPr/>
          <a:lstStyle/>
          <a:p>
            <a:r>
              <a:rPr lang="en-IN" dirty="0"/>
              <a:t>NORMALIZATION OF DATASETS</a:t>
            </a:r>
            <a:endParaRPr lang="en-US" dirty="0"/>
          </a:p>
        </p:txBody>
      </p:sp>
      <p:sp>
        <p:nvSpPr>
          <p:cNvPr id="3" name="Slide Number Placeholder 2">
            <a:extLst>
              <a:ext uri="{FF2B5EF4-FFF2-40B4-BE49-F238E27FC236}">
                <a16:creationId xmlns:a16="http://schemas.microsoft.com/office/drawing/2014/main" id="{D3F19644-C590-379E-D3C6-E2E4A8B2DEF7}"/>
              </a:ext>
            </a:extLst>
          </p:cNvPr>
          <p:cNvSpPr>
            <a:spLocks noGrp="1"/>
          </p:cNvSpPr>
          <p:nvPr>
            <p:ph type="sldNum" sz="quarter" idx="12"/>
          </p:nvPr>
        </p:nvSpPr>
        <p:spPr/>
        <p:txBody>
          <a:bodyPr/>
          <a:lstStyle/>
          <a:p>
            <a:fld id="{80967E29-1480-472A-9FC5-C4768A52587C}" type="slidenum">
              <a:rPr lang="en-US" smtClean="0"/>
              <a:t>30</a:t>
            </a:fld>
            <a:endParaRPr lang="en-US" dirty="0"/>
          </a:p>
        </p:txBody>
      </p:sp>
      <p:sp>
        <p:nvSpPr>
          <p:cNvPr id="4" name="Text Placeholder 3">
            <a:extLst>
              <a:ext uri="{FF2B5EF4-FFF2-40B4-BE49-F238E27FC236}">
                <a16:creationId xmlns:a16="http://schemas.microsoft.com/office/drawing/2014/main" id="{E68C9FF3-BDEA-EAD4-F734-E1515A61CBC3}"/>
              </a:ext>
            </a:extLst>
          </p:cNvPr>
          <p:cNvSpPr>
            <a:spLocks noGrp="1"/>
          </p:cNvSpPr>
          <p:nvPr>
            <p:ph type="body" sz="quarter" idx="13"/>
          </p:nvPr>
        </p:nvSpPr>
        <p:spPr>
          <a:xfrm>
            <a:off x="838200" y="2000249"/>
            <a:ext cx="4674577" cy="4243625"/>
          </a:xfrm>
        </p:spPr>
        <p:txBody>
          <a:bodyPr/>
          <a:lstStyle/>
          <a:p>
            <a:pPr algn="just"/>
            <a:r>
              <a:rPr lang="en-IN" dirty="0"/>
              <a:t>Both the UD and ND datasets were normalized by dividing with the range of each value (range = 100-0 = 100)</a:t>
            </a:r>
            <a:endParaRPr lang="en-US" dirty="0"/>
          </a:p>
        </p:txBody>
      </p:sp>
      <p:pic>
        <p:nvPicPr>
          <p:cNvPr id="6" name="Picture 5">
            <a:extLst>
              <a:ext uri="{FF2B5EF4-FFF2-40B4-BE49-F238E27FC236}">
                <a16:creationId xmlns:a16="http://schemas.microsoft.com/office/drawing/2014/main" id="{127A0F52-498F-AB13-A97A-1375A7A349D0}"/>
              </a:ext>
            </a:extLst>
          </p:cNvPr>
          <p:cNvPicPr>
            <a:picLocks noChangeAspect="1"/>
          </p:cNvPicPr>
          <p:nvPr/>
        </p:nvPicPr>
        <p:blipFill>
          <a:blip r:embed="rId2"/>
          <a:stretch>
            <a:fillRect/>
          </a:stretch>
        </p:blipFill>
        <p:spPr>
          <a:xfrm>
            <a:off x="7006821" y="1998825"/>
            <a:ext cx="4221756" cy="4357525"/>
          </a:xfrm>
          <a:prstGeom prst="rect">
            <a:avLst/>
          </a:prstGeom>
        </p:spPr>
      </p:pic>
    </p:spTree>
    <p:extLst>
      <p:ext uri="{BB962C8B-B14F-4D97-AF65-F5344CB8AC3E}">
        <p14:creationId xmlns:p14="http://schemas.microsoft.com/office/powerpoint/2010/main" val="788963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199" y="565739"/>
            <a:ext cx="11114099" cy="1124949"/>
          </a:xfrm>
        </p:spPr>
        <p:txBody>
          <a:bodyPr>
            <a:normAutofit fontScale="90000"/>
          </a:bodyPr>
          <a:lstStyle/>
          <a:p>
            <a:r>
              <a:rPr lang="en-US" dirty="0"/>
              <a:t>GRAPH OF UD DATASET (NORMALIZED)</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31</a:t>
            </a:fld>
            <a:endParaRPr lang="en-US" dirty="0"/>
          </a:p>
        </p:txBody>
      </p:sp>
      <p:pic>
        <p:nvPicPr>
          <p:cNvPr id="6" name="Picture 5">
            <a:extLst>
              <a:ext uri="{FF2B5EF4-FFF2-40B4-BE49-F238E27FC236}">
                <a16:creationId xmlns:a16="http://schemas.microsoft.com/office/drawing/2014/main" id="{32859AE1-B555-D3AD-BBCD-D574EFA0A395}"/>
              </a:ext>
            </a:extLst>
          </p:cNvPr>
          <p:cNvPicPr>
            <a:picLocks noChangeAspect="1"/>
          </p:cNvPicPr>
          <p:nvPr/>
        </p:nvPicPr>
        <p:blipFill>
          <a:blip r:embed="rId2"/>
          <a:stretch>
            <a:fillRect/>
          </a:stretch>
        </p:blipFill>
        <p:spPr>
          <a:xfrm>
            <a:off x="145361" y="1828954"/>
            <a:ext cx="5998346" cy="4300322"/>
          </a:xfrm>
          <a:prstGeom prst="rect">
            <a:avLst/>
          </a:prstGeom>
        </p:spPr>
      </p:pic>
      <p:pic>
        <p:nvPicPr>
          <p:cNvPr id="9" name="Picture 8">
            <a:extLst>
              <a:ext uri="{FF2B5EF4-FFF2-40B4-BE49-F238E27FC236}">
                <a16:creationId xmlns:a16="http://schemas.microsoft.com/office/drawing/2014/main" id="{D55552A5-69F4-1AEB-7C02-19DD3A6A5F66}"/>
              </a:ext>
            </a:extLst>
          </p:cNvPr>
          <p:cNvPicPr>
            <a:picLocks noChangeAspect="1"/>
          </p:cNvPicPr>
          <p:nvPr/>
        </p:nvPicPr>
        <p:blipFill>
          <a:blip r:embed="rId3"/>
          <a:stretch>
            <a:fillRect/>
          </a:stretch>
        </p:blipFill>
        <p:spPr>
          <a:xfrm>
            <a:off x="6312877" y="1828955"/>
            <a:ext cx="5733763" cy="4300322"/>
          </a:xfrm>
          <a:prstGeom prst="rect">
            <a:avLst/>
          </a:prstGeom>
        </p:spPr>
      </p:pic>
    </p:spTree>
    <p:extLst>
      <p:ext uri="{BB962C8B-B14F-4D97-AF65-F5344CB8AC3E}">
        <p14:creationId xmlns:p14="http://schemas.microsoft.com/office/powerpoint/2010/main" val="1560052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199" y="565739"/>
            <a:ext cx="11114099" cy="1124949"/>
          </a:xfrm>
        </p:spPr>
        <p:txBody>
          <a:bodyPr>
            <a:normAutofit fontScale="90000"/>
          </a:bodyPr>
          <a:lstStyle/>
          <a:p>
            <a:r>
              <a:rPr lang="en-US" dirty="0"/>
              <a:t>GRAPH OF UD DATASET (NORMALIZED)</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32</a:t>
            </a:fld>
            <a:endParaRPr lang="en-US" dirty="0"/>
          </a:p>
        </p:txBody>
      </p:sp>
      <p:pic>
        <p:nvPicPr>
          <p:cNvPr id="5" name="Picture 4">
            <a:extLst>
              <a:ext uri="{FF2B5EF4-FFF2-40B4-BE49-F238E27FC236}">
                <a16:creationId xmlns:a16="http://schemas.microsoft.com/office/drawing/2014/main" id="{B73F89D7-0801-602A-A33A-E31A27ECA093}"/>
              </a:ext>
            </a:extLst>
          </p:cNvPr>
          <p:cNvPicPr>
            <a:picLocks noChangeAspect="1"/>
          </p:cNvPicPr>
          <p:nvPr/>
        </p:nvPicPr>
        <p:blipFill>
          <a:blip r:embed="rId2"/>
          <a:stretch>
            <a:fillRect/>
          </a:stretch>
        </p:blipFill>
        <p:spPr>
          <a:xfrm>
            <a:off x="112852" y="1690688"/>
            <a:ext cx="6022525" cy="4389128"/>
          </a:xfrm>
          <a:prstGeom prst="rect">
            <a:avLst/>
          </a:prstGeom>
        </p:spPr>
      </p:pic>
      <p:pic>
        <p:nvPicPr>
          <p:cNvPr id="8" name="Picture 7">
            <a:extLst>
              <a:ext uri="{FF2B5EF4-FFF2-40B4-BE49-F238E27FC236}">
                <a16:creationId xmlns:a16="http://schemas.microsoft.com/office/drawing/2014/main" id="{673AEBC6-4CCF-CE42-4440-23DCFE1A7EF1}"/>
              </a:ext>
            </a:extLst>
          </p:cNvPr>
          <p:cNvPicPr>
            <a:picLocks noChangeAspect="1"/>
          </p:cNvPicPr>
          <p:nvPr/>
        </p:nvPicPr>
        <p:blipFill>
          <a:blip r:embed="rId3"/>
          <a:stretch>
            <a:fillRect/>
          </a:stretch>
        </p:blipFill>
        <p:spPr>
          <a:xfrm>
            <a:off x="6226976" y="1690688"/>
            <a:ext cx="5852172" cy="4389129"/>
          </a:xfrm>
          <a:prstGeom prst="rect">
            <a:avLst/>
          </a:prstGeom>
        </p:spPr>
      </p:pic>
    </p:spTree>
    <p:extLst>
      <p:ext uri="{BB962C8B-B14F-4D97-AF65-F5344CB8AC3E}">
        <p14:creationId xmlns:p14="http://schemas.microsoft.com/office/powerpoint/2010/main" val="3209691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900DE-0B6C-4713-5178-D52E4D216C53}"/>
              </a:ext>
            </a:extLst>
          </p:cNvPr>
          <p:cNvSpPr>
            <a:spLocks noGrp="1"/>
          </p:cNvSpPr>
          <p:nvPr>
            <p:ph type="title"/>
          </p:nvPr>
        </p:nvSpPr>
        <p:spPr/>
        <p:txBody>
          <a:bodyPr/>
          <a:lstStyle/>
          <a:p>
            <a:r>
              <a:rPr lang="en-IN" dirty="0"/>
              <a:t>BUCKET SORT ALGORITHM</a:t>
            </a:r>
            <a:endParaRPr lang="en-US" dirty="0"/>
          </a:p>
        </p:txBody>
      </p:sp>
      <p:sp>
        <p:nvSpPr>
          <p:cNvPr id="3" name="Slide Number Placeholder 2">
            <a:extLst>
              <a:ext uri="{FF2B5EF4-FFF2-40B4-BE49-F238E27FC236}">
                <a16:creationId xmlns:a16="http://schemas.microsoft.com/office/drawing/2014/main" id="{99850401-55C0-345D-B6F9-B36F55CF8FB8}"/>
              </a:ext>
            </a:extLst>
          </p:cNvPr>
          <p:cNvSpPr>
            <a:spLocks noGrp="1"/>
          </p:cNvSpPr>
          <p:nvPr>
            <p:ph type="sldNum" sz="quarter" idx="12"/>
          </p:nvPr>
        </p:nvSpPr>
        <p:spPr/>
        <p:txBody>
          <a:bodyPr/>
          <a:lstStyle/>
          <a:p>
            <a:fld id="{80967E29-1480-472A-9FC5-C4768A52587C}" type="slidenum">
              <a:rPr lang="en-US" smtClean="0"/>
              <a:t>33</a:t>
            </a:fld>
            <a:endParaRPr lang="en-US" dirty="0"/>
          </a:p>
        </p:txBody>
      </p:sp>
      <p:sp>
        <p:nvSpPr>
          <p:cNvPr id="4" name="Text Placeholder 3">
            <a:extLst>
              <a:ext uri="{FF2B5EF4-FFF2-40B4-BE49-F238E27FC236}">
                <a16:creationId xmlns:a16="http://schemas.microsoft.com/office/drawing/2014/main" id="{0A90B48E-7238-5624-78DE-E33D25B035C5}"/>
              </a:ext>
            </a:extLst>
          </p:cNvPr>
          <p:cNvSpPr>
            <a:spLocks noGrp="1"/>
          </p:cNvSpPr>
          <p:nvPr>
            <p:ph type="body" sz="quarter" idx="13"/>
          </p:nvPr>
        </p:nvSpPr>
        <p:spPr>
          <a:xfrm>
            <a:off x="838200" y="2000249"/>
            <a:ext cx="5553808" cy="4243625"/>
          </a:xfrm>
        </p:spPr>
        <p:txBody>
          <a:bodyPr>
            <a:normAutofit/>
          </a:bodyPr>
          <a:lstStyle/>
          <a:p>
            <a:pPr algn="just"/>
            <a:r>
              <a:rPr lang="en-US" dirty="0"/>
              <a:t>Bucket sort, or bin sort is a sorting algorithm that works by partitioning an array into a number of buckets, each of which is then sorted individually using another sorting algorithm (like insertion sort)</a:t>
            </a:r>
          </a:p>
        </p:txBody>
      </p:sp>
      <p:pic>
        <p:nvPicPr>
          <p:cNvPr id="6" name="Picture 5">
            <a:extLst>
              <a:ext uri="{FF2B5EF4-FFF2-40B4-BE49-F238E27FC236}">
                <a16:creationId xmlns:a16="http://schemas.microsoft.com/office/drawing/2014/main" id="{2034F7CD-7518-0A67-5A45-28B3F04909B9}"/>
              </a:ext>
            </a:extLst>
          </p:cNvPr>
          <p:cNvPicPr>
            <a:picLocks noChangeAspect="1"/>
          </p:cNvPicPr>
          <p:nvPr/>
        </p:nvPicPr>
        <p:blipFill rotWithShape="1">
          <a:blip r:embed="rId2"/>
          <a:srcRect l="2564" t="3723" r="13750"/>
          <a:stretch/>
        </p:blipFill>
        <p:spPr>
          <a:xfrm>
            <a:off x="6562229" y="2000249"/>
            <a:ext cx="5483233" cy="2658811"/>
          </a:xfrm>
          <a:prstGeom prst="rect">
            <a:avLst/>
          </a:prstGeom>
        </p:spPr>
      </p:pic>
    </p:spTree>
    <p:extLst>
      <p:ext uri="{BB962C8B-B14F-4D97-AF65-F5344CB8AC3E}">
        <p14:creationId xmlns:p14="http://schemas.microsoft.com/office/powerpoint/2010/main" val="3749013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900DE-0B6C-4713-5178-D52E4D216C53}"/>
              </a:ext>
            </a:extLst>
          </p:cNvPr>
          <p:cNvSpPr>
            <a:spLocks noGrp="1"/>
          </p:cNvSpPr>
          <p:nvPr>
            <p:ph type="title"/>
          </p:nvPr>
        </p:nvSpPr>
        <p:spPr/>
        <p:txBody>
          <a:bodyPr/>
          <a:lstStyle/>
          <a:p>
            <a:r>
              <a:rPr lang="en-IN" dirty="0"/>
              <a:t>BUCKET SORT ALGORITHM</a:t>
            </a:r>
            <a:endParaRPr lang="en-US" dirty="0"/>
          </a:p>
        </p:txBody>
      </p:sp>
      <p:sp>
        <p:nvSpPr>
          <p:cNvPr id="3" name="Slide Number Placeholder 2">
            <a:extLst>
              <a:ext uri="{FF2B5EF4-FFF2-40B4-BE49-F238E27FC236}">
                <a16:creationId xmlns:a16="http://schemas.microsoft.com/office/drawing/2014/main" id="{99850401-55C0-345D-B6F9-B36F55CF8FB8}"/>
              </a:ext>
            </a:extLst>
          </p:cNvPr>
          <p:cNvSpPr>
            <a:spLocks noGrp="1"/>
          </p:cNvSpPr>
          <p:nvPr>
            <p:ph type="sldNum" sz="quarter" idx="12"/>
          </p:nvPr>
        </p:nvSpPr>
        <p:spPr/>
        <p:txBody>
          <a:bodyPr/>
          <a:lstStyle/>
          <a:p>
            <a:fld id="{80967E29-1480-472A-9FC5-C4768A52587C}" type="slidenum">
              <a:rPr lang="en-US" smtClean="0"/>
              <a:t>34</a:t>
            </a:fld>
            <a:endParaRPr lang="en-US" dirty="0"/>
          </a:p>
        </p:txBody>
      </p:sp>
      <p:sp>
        <p:nvSpPr>
          <p:cNvPr id="4" name="Text Placeholder 3">
            <a:extLst>
              <a:ext uri="{FF2B5EF4-FFF2-40B4-BE49-F238E27FC236}">
                <a16:creationId xmlns:a16="http://schemas.microsoft.com/office/drawing/2014/main" id="{0A90B48E-7238-5624-78DE-E33D25B035C5}"/>
              </a:ext>
            </a:extLst>
          </p:cNvPr>
          <p:cNvSpPr>
            <a:spLocks noGrp="1"/>
          </p:cNvSpPr>
          <p:nvPr>
            <p:ph type="body" sz="quarter" idx="13"/>
          </p:nvPr>
        </p:nvSpPr>
        <p:spPr>
          <a:xfrm>
            <a:off x="838200" y="2000249"/>
            <a:ext cx="5553808" cy="4243625"/>
          </a:xfrm>
        </p:spPr>
        <p:txBody>
          <a:bodyPr>
            <a:normAutofit lnSpcReduction="10000"/>
          </a:bodyPr>
          <a:lstStyle/>
          <a:p>
            <a:pPr algn="just"/>
            <a:r>
              <a:rPr lang="en-US" dirty="0"/>
              <a:t>Bucket sort is most effective when the input values are uniformly distributed and the range of input values is not much larger than the number of elements to be sorted.</a:t>
            </a:r>
          </a:p>
          <a:p>
            <a:pPr algn="just"/>
            <a:r>
              <a:rPr lang="en-US" dirty="0"/>
              <a:t>Bucket sort's time complexity is O(</a:t>
            </a:r>
            <a:r>
              <a:rPr lang="en-US" dirty="0" err="1"/>
              <a:t>n+k</a:t>
            </a:r>
            <a:r>
              <a:rPr lang="en-US" dirty="0"/>
              <a:t>) where n is the number of elements to be sorted and k is the number of buckets used. If k is much larger than n, performance may decrease due to excessive overhead.</a:t>
            </a:r>
          </a:p>
        </p:txBody>
      </p:sp>
      <p:pic>
        <p:nvPicPr>
          <p:cNvPr id="7" name="Picture 6">
            <a:extLst>
              <a:ext uri="{FF2B5EF4-FFF2-40B4-BE49-F238E27FC236}">
                <a16:creationId xmlns:a16="http://schemas.microsoft.com/office/drawing/2014/main" id="{45ED9ED9-568A-B790-39EE-A05612FB0691}"/>
              </a:ext>
            </a:extLst>
          </p:cNvPr>
          <p:cNvPicPr>
            <a:picLocks noChangeAspect="1"/>
          </p:cNvPicPr>
          <p:nvPr/>
        </p:nvPicPr>
        <p:blipFill>
          <a:blip r:embed="rId2"/>
          <a:stretch>
            <a:fillRect/>
          </a:stretch>
        </p:blipFill>
        <p:spPr>
          <a:xfrm>
            <a:off x="6796473" y="2000249"/>
            <a:ext cx="4982270" cy="3543795"/>
          </a:xfrm>
          <a:prstGeom prst="rect">
            <a:avLst/>
          </a:prstGeom>
        </p:spPr>
      </p:pic>
    </p:spTree>
    <p:extLst>
      <p:ext uri="{BB962C8B-B14F-4D97-AF65-F5344CB8AC3E}">
        <p14:creationId xmlns:p14="http://schemas.microsoft.com/office/powerpoint/2010/main" val="2878717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900DE-0B6C-4713-5178-D52E4D216C53}"/>
              </a:ext>
            </a:extLst>
          </p:cNvPr>
          <p:cNvSpPr>
            <a:spLocks noGrp="1"/>
          </p:cNvSpPr>
          <p:nvPr>
            <p:ph type="title"/>
          </p:nvPr>
        </p:nvSpPr>
        <p:spPr/>
        <p:txBody>
          <a:bodyPr/>
          <a:lstStyle/>
          <a:p>
            <a:r>
              <a:rPr lang="en-IN" dirty="0"/>
              <a:t>BUCKET SORT IMPLEMENTATION</a:t>
            </a:r>
            <a:endParaRPr lang="en-US" dirty="0"/>
          </a:p>
        </p:txBody>
      </p:sp>
      <p:sp>
        <p:nvSpPr>
          <p:cNvPr id="3" name="Slide Number Placeholder 2">
            <a:extLst>
              <a:ext uri="{FF2B5EF4-FFF2-40B4-BE49-F238E27FC236}">
                <a16:creationId xmlns:a16="http://schemas.microsoft.com/office/drawing/2014/main" id="{99850401-55C0-345D-B6F9-B36F55CF8FB8}"/>
              </a:ext>
            </a:extLst>
          </p:cNvPr>
          <p:cNvSpPr>
            <a:spLocks noGrp="1"/>
          </p:cNvSpPr>
          <p:nvPr>
            <p:ph type="sldNum" sz="quarter" idx="12"/>
          </p:nvPr>
        </p:nvSpPr>
        <p:spPr/>
        <p:txBody>
          <a:bodyPr/>
          <a:lstStyle/>
          <a:p>
            <a:fld id="{80967E29-1480-472A-9FC5-C4768A52587C}" type="slidenum">
              <a:rPr lang="en-US" smtClean="0"/>
              <a:t>35</a:t>
            </a:fld>
            <a:endParaRPr lang="en-US" dirty="0"/>
          </a:p>
        </p:txBody>
      </p:sp>
      <p:sp>
        <p:nvSpPr>
          <p:cNvPr id="4" name="Text Placeholder 3">
            <a:extLst>
              <a:ext uri="{FF2B5EF4-FFF2-40B4-BE49-F238E27FC236}">
                <a16:creationId xmlns:a16="http://schemas.microsoft.com/office/drawing/2014/main" id="{0A90B48E-7238-5624-78DE-E33D25B035C5}"/>
              </a:ext>
            </a:extLst>
          </p:cNvPr>
          <p:cNvSpPr>
            <a:spLocks noGrp="1"/>
          </p:cNvSpPr>
          <p:nvPr>
            <p:ph type="body" sz="quarter" idx="13"/>
          </p:nvPr>
        </p:nvSpPr>
        <p:spPr>
          <a:xfrm>
            <a:off x="767862" y="1830724"/>
            <a:ext cx="5553808" cy="4243625"/>
          </a:xfrm>
        </p:spPr>
        <p:txBody>
          <a:bodyPr>
            <a:normAutofit/>
          </a:bodyPr>
          <a:lstStyle/>
          <a:p>
            <a:pPr algn="just"/>
            <a:r>
              <a:rPr lang="en-IN" dirty="0"/>
              <a:t>Insertion sort algorithm has been used to sort the LL</a:t>
            </a:r>
          </a:p>
          <a:p>
            <a:pPr algn="just"/>
            <a:r>
              <a:rPr lang="en-IN" dirty="0"/>
              <a:t>The shown function inserts a node into its appropriate position in a linked list</a:t>
            </a:r>
            <a:endParaRPr lang="en-US" dirty="0"/>
          </a:p>
        </p:txBody>
      </p:sp>
      <p:pic>
        <p:nvPicPr>
          <p:cNvPr id="6" name="Picture 5">
            <a:extLst>
              <a:ext uri="{FF2B5EF4-FFF2-40B4-BE49-F238E27FC236}">
                <a16:creationId xmlns:a16="http://schemas.microsoft.com/office/drawing/2014/main" id="{741A1D31-F75E-2827-94AF-8120E07EB224}"/>
              </a:ext>
            </a:extLst>
          </p:cNvPr>
          <p:cNvPicPr>
            <a:picLocks noChangeAspect="1"/>
          </p:cNvPicPr>
          <p:nvPr/>
        </p:nvPicPr>
        <p:blipFill>
          <a:blip r:embed="rId2"/>
          <a:stretch>
            <a:fillRect/>
          </a:stretch>
        </p:blipFill>
        <p:spPr>
          <a:xfrm>
            <a:off x="6704834" y="1830724"/>
            <a:ext cx="5191663" cy="4385590"/>
          </a:xfrm>
          <a:prstGeom prst="rect">
            <a:avLst/>
          </a:prstGeom>
        </p:spPr>
      </p:pic>
    </p:spTree>
    <p:extLst>
      <p:ext uri="{BB962C8B-B14F-4D97-AF65-F5344CB8AC3E}">
        <p14:creationId xmlns:p14="http://schemas.microsoft.com/office/powerpoint/2010/main" val="3011830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lstStyle/>
          <a:p>
            <a:r>
              <a:rPr lang="en-US" dirty="0"/>
              <a:t>CHECKING FOR CORRECTNESS</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36</a:t>
            </a:fld>
            <a:endParaRPr lang="en-US" dirty="0"/>
          </a:p>
        </p:txBody>
      </p:sp>
      <p:sp>
        <p:nvSpPr>
          <p:cNvPr id="4" name="Text Placeholder 3">
            <a:extLst>
              <a:ext uri="{FF2B5EF4-FFF2-40B4-BE49-F238E27FC236}">
                <a16:creationId xmlns:a16="http://schemas.microsoft.com/office/drawing/2014/main" id="{8BB67C43-09A8-AD4B-40E2-EEAC2E50F8C5}"/>
              </a:ext>
            </a:extLst>
          </p:cNvPr>
          <p:cNvSpPr>
            <a:spLocks noGrp="1"/>
          </p:cNvSpPr>
          <p:nvPr>
            <p:ph type="body" sz="quarter" idx="13"/>
          </p:nvPr>
        </p:nvSpPr>
        <p:spPr>
          <a:xfrm>
            <a:off x="838201" y="2000249"/>
            <a:ext cx="5096607" cy="4243625"/>
          </a:xfrm>
        </p:spPr>
        <p:txBody>
          <a:bodyPr>
            <a:normAutofit/>
          </a:bodyPr>
          <a:lstStyle/>
          <a:p>
            <a:pPr algn="just"/>
            <a:r>
              <a:rPr lang="en-US" sz="2400" dirty="0"/>
              <a:t>The function compares current element with next</a:t>
            </a:r>
          </a:p>
          <a:p>
            <a:pPr algn="just"/>
            <a:r>
              <a:rPr lang="en-US" dirty="0"/>
              <a:t>Returns false if any current element is greater than next</a:t>
            </a:r>
          </a:p>
          <a:p>
            <a:pPr algn="just"/>
            <a:r>
              <a:rPr lang="en-US" sz="2400" dirty="0"/>
              <a:t>Returns true otherwise</a:t>
            </a:r>
          </a:p>
        </p:txBody>
      </p:sp>
      <p:pic>
        <p:nvPicPr>
          <p:cNvPr id="6" name="Picture 5">
            <a:extLst>
              <a:ext uri="{FF2B5EF4-FFF2-40B4-BE49-F238E27FC236}">
                <a16:creationId xmlns:a16="http://schemas.microsoft.com/office/drawing/2014/main" id="{1D42C8EA-4F40-3AA2-0E53-6177F6746A6C}"/>
              </a:ext>
            </a:extLst>
          </p:cNvPr>
          <p:cNvPicPr>
            <a:picLocks noChangeAspect="1"/>
          </p:cNvPicPr>
          <p:nvPr/>
        </p:nvPicPr>
        <p:blipFill>
          <a:blip r:embed="rId2"/>
          <a:stretch>
            <a:fillRect/>
          </a:stretch>
        </p:blipFill>
        <p:spPr>
          <a:xfrm>
            <a:off x="6443662" y="2000249"/>
            <a:ext cx="5248275" cy="2524125"/>
          </a:xfrm>
          <a:prstGeom prst="rect">
            <a:avLst/>
          </a:prstGeom>
        </p:spPr>
      </p:pic>
    </p:spTree>
    <p:extLst>
      <p:ext uri="{BB962C8B-B14F-4D97-AF65-F5344CB8AC3E}">
        <p14:creationId xmlns:p14="http://schemas.microsoft.com/office/powerpoint/2010/main" val="3492423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209550" y="1497469"/>
            <a:ext cx="11772900" cy="3863063"/>
          </a:xfrm>
        </p:spPr>
        <p:txBody>
          <a:bodyPr>
            <a:normAutofit/>
          </a:bodyPr>
          <a:lstStyle/>
          <a:p>
            <a:r>
              <a:rPr lang="en-US" sz="4000" spc="0" dirty="0"/>
              <a:t>6. Experiment with BS to arrive at its average complexity for both UD and ND data sets and infer</a:t>
            </a:r>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37</a:t>
            </a:fld>
            <a:endParaRPr lang="en-US" dirty="0">
              <a:solidFill>
                <a:srgbClr val="898989"/>
              </a:solidFill>
            </a:endParaRPr>
          </a:p>
        </p:txBody>
      </p:sp>
    </p:spTree>
    <p:extLst>
      <p:ext uri="{BB962C8B-B14F-4D97-AF65-F5344CB8AC3E}">
        <p14:creationId xmlns:p14="http://schemas.microsoft.com/office/powerpoint/2010/main" val="1831753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normAutofit/>
          </a:bodyPr>
          <a:lstStyle/>
          <a:p>
            <a:r>
              <a:rPr lang="en-US" dirty="0"/>
              <a:t>COUNTING OPERATIONS (BS)</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38</a:t>
            </a:fld>
            <a:endParaRPr lang="en-US" dirty="0"/>
          </a:p>
        </p:txBody>
      </p:sp>
      <p:pic>
        <p:nvPicPr>
          <p:cNvPr id="7" name="Picture 6">
            <a:extLst>
              <a:ext uri="{FF2B5EF4-FFF2-40B4-BE49-F238E27FC236}">
                <a16:creationId xmlns:a16="http://schemas.microsoft.com/office/drawing/2014/main" id="{016991CB-7880-A0A6-F7C8-A42EB3181FBB}"/>
              </a:ext>
            </a:extLst>
          </p:cNvPr>
          <p:cNvPicPr>
            <a:picLocks noChangeAspect="1"/>
          </p:cNvPicPr>
          <p:nvPr/>
        </p:nvPicPr>
        <p:blipFill rotWithShape="1">
          <a:blip r:embed="rId2"/>
          <a:srcRect l="1987" t="1099" r="3302" b="4266"/>
          <a:stretch/>
        </p:blipFill>
        <p:spPr>
          <a:xfrm>
            <a:off x="2338688" y="1465475"/>
            <a:ext cx="7514625" cy="5256000"/>
          </a:xfrm>
          <a:prstGeom prst="rect">
            <a:avLst/>
          </a:prstGeom>
        </p:spPr>
      </p:pic>
    </p:spTree>
    <p:extLst>
      <p:ext uri="{BB962C8B-B14F-4D97-AF65-F5344CB8AC3E}">
        <p14:creationId xmlns:p14="http://schemas.microsoft.com/office/powerpoint/2010/main" val="688066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0729B-8A47-1E30-1F97-E9F0391C45D6}"/>
              </a:ext>
            </a:extLst>
          </p:cNvPr>
          <p:cNvSpPr>
            <a:spLocks noGrp="1"/>
          </p:cNvSpPr>
          <p:nvPr>
            <p:ph type="title"/>
          </p:nvPr>
        </p:nvSpPr>
        <p:spPr/>
        <p:txBody>
          <a:bodyPr/>
          <a:lstStyle/>
          <a:p>
            <a:r>
              <a:rPr lang="en-IN" dirty="0"/>
              <a:t>OBSERVATIONS FOR BS</a:t>
            </a:r>
            <a:endParaRPr lang="en-US" dirty="0"/>
          </a:p>
        </p:txBody>
      </p:sp>
      <p:sp>
        <p:nvSpPr>
          <p:cNvPr id="3" name="Slide Number Placeholder 2">
            <a:extLst>
              <a:ext uri="{FF2B5EF4-FFF2-40B4-BE49-F238E27FC236}">
                <a16:creationId xmlns:a16="http://schemas.microsoft.com/office/drawing/2014/main" id="{88E69AB1-5C8C-CDE8-504E-2880AC15C254}"/>
              </a:ext>
            </a:extLst>
          </p:cNvPr>
          <p:cNvSpPr>
            <a:spLocks noGrp="1"/>
          </p:cNvSpPr>
          <p:nvPr>
            <p:ph type="sldNum" sz="quarter" idx="12"/>
          </p:nvPr>
        </p:nvSpPr>
        <p:spPr/>
        <p:txBody>
          <a:bodyPr/>
          <a:lstStyle/>
          <a:p>
            <a:fld id="{80967E29-1480-472A-9FC5-C4768A52587C}" type="slidenum">
              <a:rPr lang="en-US" smtClean="0"/>
              <a:t>39</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7B662E44-115A-B4C8-C272-15BD2B053462}"/>
                  </a:ext>
                </a:extLst>
              </p:cNvPr>
              <p:cNvSpPr>
                <a:spLocks noGrp="1"/>
              </p:cNvSpPr>
              <p:nvPr>
                <p:ph type="body" sz="quarter" idx="13"/>
              </p:nvPr>
            </p:nvSpPr>
            <p:spPr/>
            <p:txBody>
              <a:bodyPr/>
              <a:lstStyle/>
              <a:p>
                <a:pPr algn="just"/>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𝑐𝑜𝑚𝑝𝑎𝑟𝑖𝑠𝑜𝑛𝑠</m:t>
                        </m:r>
                      </m:num>
                      <m:den>
                        <m:r>
                          <a:rPr lang="en-IN" b="0" i="1" smtClean="0">
                            <a:latin typeface="Cambria Math" panose="02040503050406030204" pitchFamily="18" charset="0"/>
                          </a:rPr>
                          <m:t>𝑛</m:t>
                        </m:r>
                      </m:den>
                    </m:f>
                  </m:oMath>
                </a14:m>
                <a:r>
                  <a:rPr lang="en-US" dirty="0"/>
                  <a:t> ratio converges to a constant for both UD and ND datasets</a:t>
                </a:r>
              </a:p>
              <a:p>
                <a:pPr algn="just"/>
                <a:r>
                  <a:rPr lang="en-US" dirty="0"/>
                  <a:t>From this, we can infer that Bucket Sort is a linear time sorting algorithm, on an average</a:t>
                </a:r>
              </a:p>
            </p:txBody>
          </p:sp>
        </mc:Choice>
        <mc:Fallback xmlns="">
          <p:sp>
            <p:nvSpPr>
              <p:cNvPr id="4" name="Text Placeholder 3">
                <a:extLst>
                  <a:ext uri="{FF2B5EF4-FFF2-40B4-BE49-F238E27FC236}">
                    <a16:creationId xmlns:a16="http://schemas.microsoft.com/office/drawing/2014/main" id="{7B662E44-115A-B4C8-C272-15BD2B053462}"/>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845" r="-906"/>
                </a:stretch>
              </a:blipFill>
            </p:spPr>
            <p:txBody>
              <a:bodyPr/>
              <a:lstStyle/>
              <a:p>
                <a:r>
                  <a:rPr lang="en-US">
                    <a:noFill/>
                  </a:rPr>
                  <a:t> </a:t>
                </a:r>
              </a:p>
            </p:txBody>
          </p:sp>
        </mc:Fallback>
      </mc:AlternateContent>
    </p:spTree>
    <p:extLst>
      <p:ext uri="{BB962C8B-B14F-4D97-AF65-F5344CB8AC3E}">
        <p14:creationId xmlns:p14="http://schemas.microsoft.com/office/powerpoint/2010/main" val="3761026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199" y="565739"/>
            <a:ext cx="11114099" cy="1124949"/>
          </a:xfrm>
        </p:spPr>
        <p:txBody>
          <a:bodyPr>
            <a:normAutofit fontScale="90000"/>
          </a:bodyPr>
          <a:lstStyle/>
          <a:p>
            <a:r>
              <a:rPr lang="en-US" dirty="0"/>
              <a:t>GRAPH OF UD DATASET, PLOTTER CODE</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4</a:t>
            </a:fld>
            <a:endParaRPr lang="en-US" dirty="0"/>
          </a:p>
        </p:txBody>
      </p:sp>
      <p:pic>
        <p:nvPicPr>
          <p:cNvPr id="15" name="Picture 14">
            <a:extLst>
              <a:ext uri="{FF2B5EF4-FFF2-40B4-BE49-F238E27FC236}">
                <a16:creationId xmlns:a16="http://schemas.microsoft.com/office/drawing/2014/main" id="{0B4AAD3D-DD6D-2C1A-0F37-66A9736BF81A}"/>
              </a:ext>
            </a:extLst>
          </p:cNvPr>
          <p:cNvPicPr>
            <a:picLocks noChangeAspect="1"/>
          </p:cNvPicPr>
          <p:nvPr/>
        </p:nvPicPr>
        <p:blipFill>
          <a:blip r:embed="rId2"/>
          <a:stretch>
            <a:fillRect/>
          </a:stretch>
        </p:blipFill>
        <p:spPr>
          <a:xfrm>
            <a:off x="5799860" y="1943099"/>
            <a:ext cx="6152440" cy="4202723"/>
          </a:xfrm>
          <a:prstGeom prst="rect">
            <a:avLst/>
          </a:prstGeom>
        </p:spPr>
      </p:pic>
      <p:pic>
        <p:nvPicPr>
          <p:cNvPr id="21" name="Picture 20">
            <a:extLst>
              <a:ext uri="{FF2B5EF4-FFF2-40B4-BE49-F238E27FC236}">
                <a16:creationId xmlns:a16="http://schemas.microsoft.com/office/drawing/2014/main" id="{4B87103F-8FDE-8985-6332-7924567C41F2}"/>
              </a:ext>
            </a:extLst>
          </p:cNvPr>
          <p:cNvPicPr>
            <a:picLocks noChangeAspect="1"/>
          </p:cNvPicPr>
          <p:nvPr/>
        </p:nvPicPr>
        <p:blipFill>
          <a:blip r:embed="rId3"/>
          <a:stretch>
            <a:fillRect/>
          </a:stretch>
        </p:blipFill>
        <p:spPr>
          <a:xfrm>
            <a:off x="239700" y="1943099"/>
            <a:ext cx="5431341" cy="4202723"/>
          </a:xfrm>
          <a:prstGeom prst="rect">
            <a:avLst/>
          </a:prstGeom>
        </p:spPr>
      </p:pic>
    </p:spTree>
    <p:extLst>
      <p:ext uri="{BB962C8B-B14F-4D97-AF65-F5344CB8AC3E}">
        <p14:creationId xmlns:p14="http://schemas.microsoft.com/office/powerpoint/2010/main" val="12946402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209550" y="1497469"/>
            <a:ext cx="11772900" cy="3863063"/>
          </a:xfrm>
        </p:spPr>
        <p:txBody>
          <a:bodyPr>
            <a:normAutofit/>
          </a:bodyPr>
          <a:lstStyle/>
          <a:p>
            <a:r>
              <a:rPr lang="en-US" sz="4000" spc="0" dirty="0"/>
              <a:t>7. Implement the worst case linear median selection algorithm by taking the median of medians (MoM) as the pivotal element and check for correctness.</a:t>
            </a:r>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40</a:t>
            </a:fld>
            <a:endParaRPr lang="en-US" dirty="0">
              <a:solidFill>
                <a:srgbClr val="898989"/>
              </a:solidFill>
            </a:endParaRPr>
          </a:p>
        </p:txBody>
      </p:sp>
    </p:spTree>
    <p:extLst>
      <p:ext uri="{BB962C8B-B14F-4D97-AF65-F5344CB8AC3E}">
        <p14:creationId xmlns:p14="http://schemas.microsoft.com/office/powerpoint/2010/main" val="1319486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5411-4F63-EC8D-761E-59BAA3FBDCDC}"/>
              </a:ext>
            </a:extLst>
          </p:cNvPr>
          <p:cNvSpPr>
            <a:spLocks noGrp="1"/>
          </p:cNvSpPr>
          <p:nvPr>
            <p:ph type="title"/>
          </p:nvPr>
        </p:nvSpPr>
        <p:spPr/>
        <p:txBody>
          <a:bodyPr/>
          <a:lstStyle/>
          <a:p>
            <a:r>
              <a:rPr lang="en-IN" dirty="0"/>
              <a:t>MEDIAN-OF-MEDIANS</a:t>
            </a:r>
            <a:endParaRPr lang="en-US" dirty="0"/>
          </a:p>
        </p:txBody>
      </p:sp>
      <p:sp>
        <p:nvSpPr>
          <p:cNvPr id="3" name="Slide Number Placeholder 2">
            <a:extLst>
              <a:ext uri="{FF2B5EF4-FFF2-40B4-BE49-F238E27FC236}">
                <a16:creationId xmlns:a16="http://schemas.microsoft.com/office/drawing/2014/main" id="{2FA71F69-B7E3-E276-3A87-A8975E05DBCA}"/>
              </a:ext>
            </a:extLst>
          </p:cNvPr>
          <p:cNvSpPr>
            <a:spLocks noGrp="1"/>
          </p:cNvSpPr>
          <p:nvPr>
            <p:ph type="sldNum" sz="quarter" idx="12"/>
          </p:nvPr>
        </p:nvSpPr>
        <p:spPr/>
        <p:txBody>
          <a:bodyPr/>
          <a:lstStyle/>
          <a:p>
            <a:fld id="{80967E29-1480-472A-9FC5-C4768A52587C}" type="slidenum">
              <a:rPr lang="en-US" smtClean="0"/>
              <a:t>41</a:t>
            </a:fld>
            <a:endParaRPr lang="en-US" dirty="0"/>
          </a:p>
        </p:txBody>
      </p:sp>
      <p:sp>
        <p:nvSpPr>
          <p:cNvPr id="4" name="Text Placeholder 3">
            <a:extLst>
              <a:ext uri="{FF2B5EF4-FFF2-40B4-BE49-F238E27FC236}">
                <a16:creationId xmlns:a16="http://schemas.microsoft.com/office/drawing/2014/main" id="{4B69EB57-6AEA-2DEA-1E71-96729B0080B3}"/>
              </a:ext>
            </a:extLst>
          </p:cNvPr>
          <p:cNvSpPr>
            <a:spLocks noGrp="1"/>
          </p:cNvSpPr>
          <p:nvPr>
            <p:ph type="body" sz="quarter" idx="13"/>
          </p:nvPr>
        </p:nvSpPr>
        <p:spPr/>
        <p:txBody>
          <a:bodyPr/>
          <a:lstStyle/>
          <a:p>
            <a:pPr algn="just"/>
            <a:r>
              <a:rPr lang="en-US" dirty="0"/>
              <a:t>The Median of Medians is an approximate (median) selection algorithm, frequently used to supply a good pivot for an exact selection algorithm, mainly quicksort, that selects the k</a:t>
            </a:r>
            <a:r>
              <a:rPr lang="en-US" baseline="30000" dirty="0"/>
              <a:t>th </a:t>
            </a:r>
            <a:r>
              <a:rPr lang="en-US" dirty="0"/>
              <a:t>largest element of an initially unsorted array.</a:t>
            </a:r>
          </a:p>
          <a:p>
            <a:pPr algn="just"/>
            <a:r>
              <a:rPr lang="en-US" dirty="0"/>
              <a:t>When this approximate median is used as an improved pivot, the worst-case complexity of quicksort reduces significantly from O(n) to O(n </a:t>
            </a:r>
            <a:r>
              <a:rPr lang="en-US" dirty="0" err="1"/>
              <a:t>lgn</a:t>
            </a:r>
            <a:r>
              <a:rPr lang="en-US" dirty="0"/>
              <a:t>) , which is also the asymptotically optimal worst-case complexity of any sorting algorithm</a:t>
            </a:r>
          </a:p>
        </p:txBody>
      </p:sp>
    </p:spTree>
    <p:extLst>
      <p:ext uri="{BB962C8B-B14F-4D97-AF65-F5344CB8AC3E}">
        <p14:creationId xmlns:p14="http://schemas.microsoft.com/office/powerpoint/2010/main" val="865326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88CBE-77BB-552E-E667-5398AB78BC16}"/>
              </a:ext>
            </a:extLst>
          </p:cNvPr>
          <p:cNvSpPr>
            <a:spLocks noGrp="1"/>
          </p:cNvSpPr>
          <p:nvPr>
            <p:ph type="title"/>
          </p:nvPr>
        </p:nvSpPr>
        <p:spPr/>
        <p:txBody>
          <a:bodyPr/>
          <a:lstStyle/>
          <a:p>
            <a:r>
              <a:rPr lang="en-IN" dirty="0"/>
              <a:t>IMPLEMENTATION IN C</a:t>
            </a:r>
            <a:endParaRPr lang="en-US" dirty="0"/>
          </a:p>
        </p:txBody>
      </p:sp>
      <p:sp>
        <p:nvSpPr>
          <p:cNvPr id="3" name="Slide Number Placeholder 2">
            <a:extLst>
              <a:ext uri="{FF2B5EF4-FFF2-40B4-BE49-F238E27FC236}">
                <a16:creationId xmlns:a16="http://schemas.microsoft.com/office/drawing/2014/main" id="{89296AA7-5931-74E9-1E83-2A1EFCD5C139}"/>
              </a:ext>
            </a:extLst>
          </p:cNvPr>
          <p:cNvSpPr>
            <a:spLocks noGrp="1"/>
          </p:cNvSpPr>
          <p:nvPr>
            <p:ph type="sldNum" sz="quarter" idx="12"/>
          </p:nvPr>
        </p:nvSpPr>
        <p:spPr/>
        <p:txBody>
          <a:bodyPr/>
          <a:lstStyle/>
          <a:p>
            <a:fld id="{80967E29-1480-472A-9FC5-C4768A52587C}" type="slidenum">
              <a:rPr lang="en-US" smtClean="0"/>
              <a:t>42</a:t>
            </a:fld>
            <a:endParaRPr lang="en-US" dirty="0"/>
          </a:p>
        </p:txBody>
      </p:sp>
      <p:sp>
        <p:nvSpPr>
          <p:cNvPr id="4" name="Text Placeholder 3">
            <a:extLst>
              <a:ext uri="{FF2B5EF4-FFF2-40B4-BE49-F238E27FC236}">
                <a16:creationId xmlns:a16="http://schemas.microsoft.com/office/drawing/2014/main" id="{9F12E41F-3B51-A9A2-59CB-4D59AE7C4D77}"/>
              </a:ext>
            </a:extLst>
          </p:cNvPr>
          <p:cNvSpPr>
            <a:spLocks noGrp="1"/>
          </p:cNvSpPr>
          <p:nvPr>
            <p:ph type="body" sz="quarter" idx="13"/>
          </p:nvPr>
        </p:nvSpPr>
        <p:spPr>
          <a:xfrm>
            <a:off x="838200" y="1824687"/>
            <a:ext cx="5131776" cy="4243625"/>
          </a:xfrm>
        </p:spPr>
        <p:txBody>
          <a:bodyPr>
            <a:normAutofit/>
          </a:bodyPr>
          <a:lstStyle/>
          <a:p>
            <a:pPr marL="0" indent="0" algn="just">
              <a:buNone/>
            </a:pPr>
            <a:r>
              <a:rPr lang="en-US" dirty="0" err="1"/>
              <a:t>give_median</a:t>
            </a:r>
            <a:r>
              <a:rPr lang="en-US" dirty="0"/>
              <a:t> returns the median element of a given subarray, by first sorting it using </a:t>
            </a:r>
            <a:r>
              <a:rPr lang="en-US" dirty="0" err="1"/>
              <a:t>insertion_sort</a:t>
            </a:r>
            <a:endParaRPr lang="en-US" dirty="0"/>
          </a:p>
        </p:txBody>
      </p:sp>
      <p:pic>
        <p:nvPicPr>
          <p:cNvPr id="11" name="Picture 10">
            <a:extLst>
              <a:ext uri="{FF2B5EF4-FFF2-40B4-BE49-F238E27FC236}">
                <a16:creationId xmlns:a16="http://schemas.microsoft.com/office/drawing/2014/main" id="{15A3109C-A174-0693-8586-57277D334C9F}"/>
              </a:ext>
            </a:extLst>
          </p:cNvPr>
          <p:cNvPicPr>
            <a:picLocks noChangeAspect="1"/>
          </p:cNvPicPr>
          <p:nvPr/>
        </p:nvPicPr>
        <p:blipFill>
          <a:blip r:embed="rId2"/>
          <a:stretch>
            <a:fillRect/>
          </a:stretch>
        </p:blipFill>
        <p:spPr>
          <a:xfrm>
            <a:off x="6814038" y="1824687"/>
            <a:ext cx="4539761" cy="4467574"/>
          </a:xfrm>
          <a:prstGeom prst="rect">
            <a:avLst/>
          </a:prstGeom>
        </p:spPr>
      </p:pic>
    </p:spTree>
    <p:extLst>
      <p:ext uri="{BB962C8B-B14F-4D97-AF65-F5344CB8AC3E}">
        <p14:creationId xmlns:p14="http://schemas.microsoft.com/office/powerpoint/2010/main" val="40547078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88CBE-77BB-552E-E667-5398AB78BC16}"/>
              </a:ext>
            </a:extLst>
          </p:cNvPr>
          <p:cNvSpPr>
            <a:spLocks noGrp="1"/>
          </p:cNvSpPr>
          <p:nvPr>
            <p:ph type="title"/>
          </p:nvPr>
        </p:nvSpPr>
        <p:spPr/>
        <p:txBody>
          <a:bodyPr/>
          <a:lstStyle/>
          <a:p>
            <a:r>
              <a:rPr lang="en-IN" dirty="0"/>
              <a:t>IMPLEMENTATION IN C</a:t>
            </a:r>
            <a:endParaRPr lang="en-US" dirty="0"/>
          </a:p>
        </p:txBody>
      </p:sp>
      <p:sp>
        <p:nvSpPr>
          <p:cNvPr id="3" name="Slide Number Placeholder 2">
            <a:extLst>
              <a:ext uri="{FF2B5EF4-FFF2-40B4-BE49-F238E27FC236}">
                <a16:creationId xmlns:a16="http://schemas.microsoft.com/office/drawing/2014/main" id="{89296AA7-5931-74E9-1E83-2A1EFCD5C139}"/>
              </a:ext>
            </a:extLst>
          </p:cNvPr>
          <p:cNvSpPr>
            <a:spLocks noGrp="1"/>
          </p:cNvSpPr>
          <p:nvPr>
            <p:ph type="sldNum" sz="quarter" idx="12"/>
          </p:nvPr>
        </p:nvSpPr>
        <p:spPr/>
        <p:txBody>
          <a:bodyPr/>
          <a:lstStyle/>
          <a:p>
            <a:fld id="{80967E29-1480-472A-9FC5-C4768A52587C}" type="slidenum">
              <a:rPr lang="en-US" smtClean="0"/>
              <a:t>43</a:t>
            </a:fld>
            <a:endParaRPr lang="en-US" dirty="0"/>
          </a:p>
        </p:txBody>
      </p:sp>
      <p:sp>
        <p:nvSpPr>
          <p:cNvPr id="4" name="Text Placeholder 3">
            <a:extLst>
              <a:ext uri="{FF2B5EF4-FFF2-40B4-BE49-F238E27FC236}">
                <a16:creationId xmlns:a16="http://schemas.microsoft.com/office/drawing/2014/main" id="{9F12E41F-3B51-A9A2-59CB-4D59AE7C4D77}"/>
              </a:ext>
            </a:extLst>
          </p:cNvPr>
          <p:cNvSpPr>
            <a:spLocks noGrp="1"/>
          </p:cNvSpPr>
          <p:nvPr>
            <p:ph type="body" sz="quarter" idx="13"/>
          </p:nvPr>
        </p:nvSpPr>
        <p:spPr>
          <a:xfrm>
            <a:off x="838201" y="2000249"/>
            <a:ext cx="4876799" cy="4243625"/>
          </a:xfrm>
        </p:spPr>
        <p:txBody>
          <a:bodyPr>
            <a:normAutofit/>
          </a:bodyPr>
          <a:lstStyle/>
          <a:p>
            <a:pPr marL="0" indent="0" algn="just">
              <a:buNone/>
            </a:pPr>
            <a:r>
              <a:rPr lang="en-US" dirty="0" err="1"/>
              <a:t>median_of_medians</a:t>
            </a:r>
            <a:r>
              <a:rPr lang="en-US" dirty="0"/>
              <a:t> recursively partitions an array into subarrays of size </a:t>
            </a:r>
            <a:r>
              <a:rPr lang="en-US" dirty="0" err="1"/>
              <a:t>divide_size</a:t>
            </a:r>
            <a:r>
              <a:rPr lang="en-US" dirty="0"/>
              <a:t> and calculates the median of each subarray using </a:t>
            </a:r>
            <a:r>
              <a:rPr lang="en-US" dirty="0" err="1"/>
              <a:t>give_median</a:t>
            </a:r>
            <a:r>
              <a:rPr lang="en-US" dirty="0"/>
              <a:t>. These medians are collected into a new array and </a:t>
            </a:r>
            <a:r>
              <a:rPr lang="en-US" dirty="0" err="1"/>
              <a:t>median_of_medians</a:t>
            </a:r>
            <a:r>
              <a:rPr lang="en-US" dirty="0"/>
              <a:t> is called on this new array until its size is less than </a:t>
            </a:r>
            <a:r>
              <a:rPr lang="en-US" dirty="0" err="1"/>
              <a:t>divide_size</a:t>
            </a:r>
            <a:r>
              <a:rPr lang="en-US" dirty="0"/>
              <a:t>. Finally, the median of the last subarray is returned.</a:t>
            </a:r>
          </a:p>
        </p:txBody>
      </p:sp>
      <p:pic>
        <p:nvPicPr>
          <p:cNvPr id="9" name="Picture 8">
            <a:extLst>
              <a:ext uri="{FF2B5EF4-FFF2-40B4-BE49-F238E27FC236}">
                <a16:creationId xmlns:a16="http://schemas.microsoft.com/office/drawing/2014/main" id="{D7CEAC66-C369-D8DA-010D-3B3F309AA10D}"/>
              </a:ext>
            </a:extLst>
          </p:cNvPr>
          <p:cNvPicPr>
            <a:picLocks noChangeAspect="1"/>
          </p:cNvPicPr>
          <p:nvPr/>
        </p:nvPicPr>
        <p:blipFill rotWithShape="1">
          <a:blip r:embed="rId2"/>
          <a:srcRect t="4892"/>
          <a:stretch/>
        </p:blipFill>
        <p:spPr>
          <a:xfrm>
            <a:off x="6222025" y="1770120"/>
            <a:ext cx="5485781" cy="4473754"/>
          </a:xfrm>
          <a:prstGeom prst="rect">
            <a:avLst/>
          </a:prstGeom>
        </p:spPr>
      </p:pic>
    </p:spTree>
    <p:extLst>
      <p:ext uri="{BB962C8B-B14F-4D97-AF65-F5344CB8AC3E}">
        <p14:creationId xmlns:p14="http://schemas.microsoft.com/office/powerpoint/2010/main" val="649269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88CBE-77BB-552E-E667-5398AB78BC16}"/>
              </a:ext>
            </a:extLst>
          </p:cNvPr>
          <p:cNvSpPr>
            <a:spLocks noGrp="1"/>
          </p:cNvSpPr>
          <p:nvPr>
            <p:ph type="title"/>
          </p:nvPr>
        </p:nvSpPr>
        <p:spPr/>
        <p:txBody>
          <a:bodyPr/>
          <a:lstStyle/>
          <a:p>
            <a:r>
              <a:rPr lang="en-IN" dirty="0"/>
              <a:t>IMPLEMENTATION IN C</a:t>
            </a:r>
            <a:endParaRPr lang="en-US" dirty="0"/>
          </a:p>
        </p:txBody>
      </p:sp>
      <p:sp>
        <p:nvSpPr>
          <p:cNvPr id="3" name="Slide Number Placeholder 2">
            <a:extLst>
              <a:ext uri="{FF2B5EF4-FFF2-40B4-BE49-F238E27FC236}">
                <a16:creationId xmlns:a16="http://schemas.microsoft.com/office/drawing/2014/main" id="{89296AA7-5931-74E9-1E83-2A1EFCD5C139}"/>
              </a:ext>
            </a:extLst>
          </p:cNvPr>
          <p:cNvSpPr>
            <a:spLocks noGrp="1"/>
          </p:cNvSpPr>
          <p:nvPr>
            <p:ph type="sldNum" sz="quarter" idx="12"/>
          </p:nvPr>
        </p:nvSpPr>
        <p:spPr/>
        <p:txBody>
          <a:bodyPr/>
          <a:lstStyle/>
          <a:p>
            <a:fld id="{80967E29-1480-472A-9FC5-C4768A52587C}" type="slidenum">
              <a:rPr lang="en-US" smtClean="0"/>
              <a:t>44</a:t>
            </a:fld>
            <a:endParaRPr lang="en-US" dirty="0"/>
          </a:p>
        </p:txBody>
      </p:sp>
      <p:sp>
        <p:nvSpPr>
          <p:cNvPr id="4" name="Text Placeholder 3">
            <a:extLst>
              <a:ext uri="{FF2B5EF4-FFF2-40B4-BE49-F238E27FC236}">
                <a16:creationId xmlns:a16="http://schemas.microsoft.com/office/drawing/2014/main" id="{9F12E41F-3B51-A9A2-59CB-4D59AE7C4D77}"/>
              </a:ext>
            </a:extLst>
          </p:cNvPr>
          <p:cNvSpPr>
            <a:spLocks noGrp="1"/>
          </p:cNvSpPr>
          <p:nvPr>
            <p:ph type="body" sz="quarter" idx="13"/>
          </p:nvPr>
        </p:nvSpPr>
        <p:spPr>
          <a:xfrm>
            <a:off x="838201" y="2000249"/>
            <a:ext cx="5257799" cy="4243625"/>
          </a:xfrm>
        </p:spPr>
        <p:txBody>
          <a:bodyPr>
            <a:normAutofit fontScale="92500" lnSpcReduction="20000"/>
          </a:bodyPr>
          <a:lstStyle/>
          <a:p>
            <a:pPr algn="just"/>
            <a:r>
              <a:rPr lang="en-US" dirty="0"/>
              <a:t>In the main function, generate an array of random integers of length </a:t>
            </a:r>
            <a:r>
              <a:rPr lang="en-US" dirty="0" err="1"/>
              <a:t>arr_size</a:t>
            </a:r>
            <a:r>
              <a:rPr lang="en-US" dirty="0"/>
              <a:t>, and make a copy of it. </a:t>
            </a:r>
          </a:p>
          <a:p>
            <a:pPr algn="just"/>
            <a:r>
              <a:rPr lang="en-US" dirty="0"/>
              <a:t>Compute the direct calculation of the median of the original array using </a:t>
            </a:r>
            <a:r>
              <a:rPr lang="en-US" dirty="0" err="1"/>
              <a:t>give_median</a:t>
            </a:r>
            <a:r>
              <a:rPr lang="en-US" dirty="0"/>
              <a:t>. </a:t>
            </a:r>
          </a:p>
          <a:p>
            <a:pPr algn="just"/>
            <a:r>
              <a:rPr lang="en-US" dirty="0"/>
              <a:t>Permutation is applied to the array, and the results are written to a file for each iteration. The direct median of a randomly generated array is consistent across permutations. MOM analysis is only compared to the expected result. </a:t>
            </a:r>
          </a:p>
        </p:txBody>
      </p:sp>
      <p:pic>
        <p:nvPicPr>
          <p:cNvPr id="6" name="Picture 5">
            <a:extLst>
              <a:ext uri="{FF2B5EF4-FFF2-40B4-BE49-F238E27FC236}">
                <a16:creationId xmlns:a16="http://schemas.microsoft.com/office/drawing/2014/main" id="{79046B2A-C03F-7963-3CC2-73EA544EF2DB}"/>
              </a:ext>
            </a:extLst>
          </p:cNvPr>
          <p:cNvPicPr>
            <a:picLocks noChangeAspect="1"/>
          </p:cNvPicPr>
          <p:nvPr/>
        </p:nvPicPr>
        <p:blipFill rotWithShape="1">
          <a:blip r:embed="rId2"/>
          <a:srcRect r="10692"/>
          <a:stretch/>
        </p:blipFill>
        <p:spPr>
          <a:xfrm>
            <a:off x="6760139" y="2000250"/>
            <a:ext cx="4476430" cy="4209408"/>
          </a:xfrm>
          <a:prstGeom prst="rect">
            <a:avLst/>
          </a:prstGeom>
        </p:spPr>
      </p:pic>
    </p:spTree>
    <p:extLst>
      <p:ext uri="{BB962C8B-B14F-4D97-AF65-F5344CB8AC3E}">
        <p14:creationId xmlns:p14="http://schemas.microsoft.com/office/powerpoint/2010/main" val="1618795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209550" y="1497469"/>
            <a:ext cx="11772900" cy="3863063"/>
          </a:xfrm>
        </p:spPr>
        <p:txBody>
          <a:bodyPr>
            <a:normAutofit/>
          </a:bodyPr>
          <a:lstStyle/>
          <a:p>
            <a:r>
              <a:rPr lang="en-US" sz="4000" spc="0" dirty="0"/>
              <a:t>8. Take different sizes for each trivial partition (3/5/7 ...) and see how the time taken is changing</a:t>
            </a:r>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45</a:t>
            </a:fld>
            <a:endParaRPr lang="en-US" dirty="0">
              <a:solidFill>
                <a:srgbClr val="898989"/>
              </a:solidFill>
            </a:endParaRPr>
          </a:p>
        </p:txBody>
      </p:sp>
    </p:spTree>
    <p:extLst>
      <p:ext uri="{BB962C8B-B14F-4D97-AF65-F5344CB8AC3E}">
        <p14:creationId xmlns:p14="http://schemas.microsoft.com/office/powerpoint/2010/main" val="3933910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C810-C9D5-D26C-D966-64568F4C6A0A}"/>
              </a:ext>
            </a:extLst>
          </p:cNvPr>
          <p:cNvSpPr>
            <a:spLocks noGrp="1"/>
          </p:cNvSpPr>
          <p:nvPr>
            <p:ph type="title"/>
          </p:nvPr>
        </p:nvSpPr>
        <p:spPr/>
        <p:txBody>
          <a:bodyPr>
            <a:normAutofit fontScale="90000"/>
          </a:bodyPr>
          <a:lstStyle/>
          <a:p>
            <a:r>
              <a:rPr lang="en-IN" dirty="0"/>
              <a:t>OBSERVATION OF TIME VS DIVIDE SIZE</a:t>
            </a:r>
            <a:endParaRPr lang="en-US" dirty="0"/>
          </a:p>
        </p:txBody>
      </p:sp>
      <p:sp>
        <p:nvSpPr>
          <p:cNvPr id="3" name="Slide Number Placeholder 2">
            <a:extLst>
              <a:ext uri="{FF2B5EF4-FFF2-40B4-BE49-F238E27FC236}">
                <a16:creationId xmlns:a16="http://schemas.microsoft.com/office/drawing/2014/main" id="{D4676D36-336B-D026-E8F9-5372973D25F9}"/>
              </a:ext>
            </a:extLst>
          </p:cNvPr>
          <p:cNvSpPr>
            <a:spLocks noGrp="1"/>
          </p:cNvSpPr>
          <p:nvPr>
            <p:ph type="sldNum" sz="quarter" idx="12"/>
          </p:nvPr>
        </p:nvSpPr>
        <p:spPr/>
        <p:txBody>
          <a:bodyPr/>
          <a:lstStyle/>
          <a:p>
            <a:fld id="{80967E29-1480-472A-9FC5-C4768A52587C}" type="slidenum">
              <a:rPr lang="en-US" smtClean="0"/>
              <a:t>46</a:t>
            </a:fld>
            <a:endParaRPr lang="en-US" dirty="0"/>
          </a:p>
        </p:txBody>
      </p:sp>
      <p:sp>
        <p:nvSpPr>
          <p:cNvPr id="4" name="Text Placeholder 3">
            <a:extLst>
              <a:ext uri="{FF2B5EF4-FFF2-40B4-BE49-F238E27FC236}">
                <a16:creationId xmlns:a16="http://schemas.microsoft.com/office/drawing/2014/main" id="{E533A457-D31F-F278-4820-7609553A1736}"/>
              </a:ext>
            </a:extLst>
          </p:cNvPr>
          <p:cNvSpPr>
            <a:spLocks noGrp="1"/>
          </p:cNvSpPr>
          <p:nvPr>
            <p:ph type="body" sz="quarter" idx="13"/>
          </p:nvPr>
        </p:nvSpPr>
        <p:spPr>
          <a:xfrm>
            <a:off x="838200" y="1690688"/>
            <a:ext cx="5061438" cy="4243625"/>
          </a:xfrm>
        </p:spPr>
        <p:txBody>
          <a:bodyPr>
            <a:normAutofit/>
          </a:bodyPr>
          <a:lstStyle/>
          <a:p>
            <a:pPr algn="just"/>
            <a:r>
              <a:rPr lang="en-IN" dirty="0"/>
              <a:t>Median of medians was computed for fixes array size (10000) but varying the divide size every time (from 3, 5, 7, ..., 2203)</a:t>
            </a:r>
          </a:p>
          <a:p>
            <a:pPr algn="just"/>
            <a:r>
              <a:rPr lang="en-IN" dirty="0"/>
              <a:t>Each divide size was run 10 times and </a:t>
            </a:r>
            <a:r>
              <a:rPr lang="en-IN" dirty="0" err="1"/>
              <a:t>avg_time</a:t>
            </a:r>
            <a:r>
              <a:rPr lang="en-IN" dirty="0"/>
              <a:t> was taken</a:t>
            </a:r>
          </a:p>
          <a:p>
            <a:pPr algn="just"/>
            <a:r>
              <a:rPr lang="en-IN" dirty="0"/>
              <a:t>From the graph, we can observe that time taken varies linearly with divide size</a:t>
            </a:r>
            <a:endParaRPr lang="en-US" dirty="0"/>
          </a:p>
        </p:txBody>
      </p:sp>
      <p:pic>
        <p:nvPicPr>
          <p:cNvPr id="8" name="Picture 7">
            <a:extLst>
              <a:ext uri="{FF2B5EF4-FFF2-40B4-BE49-F238E27FC236}">
                <a16:creationId xmlns:a16="http://schemas.microsoft.com/office/drawing/2014/main" id="{1D93A36E-AA59-1789-3381-D18771F0F234}"/>
              </a:ext>
            </a:extLst>
          </p:cNvPr>
          <p:cNvPicPr>
            <a:picLocks noChangeAspect="1"/>
          </p:cNvPicPr>
          <p:nvPr/>
        </p:nvPicPr>
        <p:blipFill rotWithShape="1">
          <a:blip r:embed="rId2"/>
          <a:srcRect l="3419" t="7178" r="7735" b="4744"/>
          <a:stretch/>
        </p:blipFill>
        <p:spPr>
          <a:xfrm>
            <a:off x="6719374" y="1576935"/>
            <a:ext cx="4707697" cy="4666939"/>
          </a:xfrm>
          <a:prstGeom prst="rect">
            <a:avLst/>
          </a:prstGeom>
        </p:spPr>
      </p:pic>
    </p:spTree>
    <p:extLst>
      <p:ext uri="{BB962C8B-B14F-4D97-AF65-F5344CB8AC3E}">
        <p14:creationId xmlns:p14="http://schemas.microsoft.com/office/powerpoint/2010/main" val="155079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209550" y="1497469"/>
            <a:ext cx="11772900" cy="3863063"/>
          </a:xfrm>
        </p:spPr>
        <p:txBody>
          <a:bodyPr>
            <a:normAutofit/>
          </a:bodyPr>
          <a:lstStyle/>
          <a:p>
            <a:r>
              <a:rPr lang="en-US" sz="4000" spc="0" dirty="0"/>
              <a:t>9. Perform experiments by rearranging the elements of the datasets (both UD and ND) and comment on the partition or split obtained using the pivotal element chosen as MoM</a:t>
            </a:r>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47</a:t>
            </a:fld>
            <a:endParaRPr lang="en-US" dirty="0">
              <a:solidFill>
                <a:srgbClr val="898989"/>
              </a:solidFill>
            </a:endParaRPr>
          </a:p>
        </p:txBody>
      </p:sp>
    </p:spTree>
    <p:extLst>
      <p:ext uri="{BB962C8B-B14F-4D97-AF65-F5344CB8AC3E}">
        <p14:creationId xmlns:p14="http://schemas.microsoft.com/office/powerpoint/2010/main" val="13199438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normAutofit/>
          </a:bodyPr>
          <a:lstStyle/>
          <a:p>
            <a:r>
              <a:rPr lang="en-US" dirty="0"/>
              <a:t>DIVIDE SIZE 3</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48</a:t>
            </a:fld>
            <a:endParaRPr lang="en-US" dirty="0"/>
          </a:p>
        </p:txBody>
      </p:sp>
      <p:pic>
        <p:nvPicPr>
          <p:cNvPr id="5" name="Picture 4">
            <a:extLst>
              <a:ext uri="{FF2B5EF4-FFF2-40B4-BE49-F238E27FC236}">
                <a16:creationId xmlns:a16="http://schemas.microsoft.com/office/drawing/2014/main" id="{A5DC6750-DDB5-924B-079A-8C4DE5150780}"/>
              </a:ext>
            </a:extLst>
          </p:cNvPr>
          <p:cNvPicPr>
            <a:picLocks noChangeAspect="1"/>
          </p:cNvPicPr>
          <p:nvPr/>
        </p:nvPicPr>
        <p:blipFill rotWithShape="1">
          <a:blip r:embed="rId2"/>
          <a:srcRect l="4120" t="8250" r="5521" b="3718"/>
          <a:stretch/>
        </p:blipFill>
        <p:spPr>
          <a:xfrm>
            <a:off x="2724195" y="1506514"/>
            <a:ext cx="6743611" cy="5256000"/>
          </a:xfrm>
          <a:prstGeom prst="rect">
            <a:avLst/>
          </a:prstGeom>
        </p:spPr>
      </p:pic>
    </p:spTree>
    <p:extLst>
      <p:ext uri="{BB962C8B-B14F-4D97-AF65-F5344CB8AC3E}">
        <p14:creationId xmlns:p14="http://schemas.microsoft.com/office/powerpoint/2010/main" val="25311848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normAutofit/>
          </a:bodyPr>
          <a:lstStyle/>
          <a:p>
            <a:r>
              <a:rPr lang="en-US" dirty="0"/>
              <a:t>DIVIDE SIZE 5</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49</a:t>
            </a:fld>
            <a:endParaRPr lang="en-US" dirty="0"/>
          </a:p>
        </p:txBody>
      </p:sp>
      <p:pic>
        <p:nvPicPr>
          <p:cNvPr id="6" name="Picture 5">
            <a:extLst>
              <a:ext uri="{FF2B5EF4-FFF2-40B4-BE49-F238E27FC236}">
                <a16:creationId xmlns:a16="http://schemas.microsoft.com/office/drawing/2014/main" id="{05DF3EF8-B816-0827-856E-E3B195726D06}"/>
              </a:ext>
            </a:extLst>
          </p:cNvPr>
          <p:cNvPicPr>
            <a:picLocks noChangeAspect="1"/>
          </p:cNvPicPr>
          <p:nvPr/>
        </p:nvPicPr>
        <p:blipFill rotWithShape="1">
          <a:blip r:embed="rId2"/>
          <a:srcRect l="4223" t="8250" r="5829" b="4872"/>
          <a:stretch/>
        </p:blipFill>
        <p:spPr>
          <a:xfrm>
            <a:off x="2694925" y="1465475"/>
            <a:ext cx="6802149" cy="5256000"/>
          </a:xfrm>
          <a:prstGeom prst="rect">
            <a:avLst/>
          </a:prstGeom>
        </p:spPr>
      </p:pic>
    </p:spTree>
    <p:extLst>
      <p:ext uri="{BB962C8B-B14F-4D97-AF65-F5344CB8AC3E}">
        <p14:creationId xmlns:p14="http://schemas.microsoft.com/office/powerpoint/2010/main" val="448908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943708" y="1497469"/>
            <a:ext cx="10304584" cy="3863063"/>
          </a:xfrm>
        </p:spPr>
        <p:txBody>
          <a:bodyPr>
            <a:normAutofit/>
          </a:bodyPr>
          <a:lstStyle/>
          <a:p>
            <a:r>
              <a:rPr lang="en-US" spc="0" dirty="0"/>
              <a:t>1-B: CONSTRUCT LARGE DATASETS TAKING RANDOM NUMBERS FROM NORMAL DISTRIBUTION (ND)</a:t>
            </a:r>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5</a:t>
            </a:fld>
            <a:endParaRPr lang="en-US" dirty="0">
              <a:solidFill>
                <a:srgbClr val="898989"/>
              </a:solidFill>
            </a:endParaRPr>
          </a:p>
        </p:txBody>
      </p:sp>
    </p:spTree>
    <p:extLst>
      <p:ext uri="{BB962C8B-B14F-4D97-AF65-F5344CB8AC3E}">
        <p14:creationId xmlns:p14="http://schemas.microsoft.com/office/powerpoint/2010/main" val="26611281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normAutofit/>
          </a:bodyPr>
          <a:lstStyle/>
          <a:p>
            <a:r>
              <a:rPr lang="en-US" dirty="0"/>
              <a:t>DIVIDE SIZE 7</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50</a:t>
            </a:fld>
            <a:endParaRPr lang="en-US" dirty="0"/>
          </a:p>
        </p:txBody>
      </p:sp>
      <p:pic>
        <p:nvPicPr>
          <p:cNvPr id="6" name="Picture 5">
            <a:extLst>
              <a:ext uri="{FF2B5EF4-FFF2-40B4-BE49-F238E27FC236}">
                <a16:creationId xmlns:a16="http://schemas.microsoft.com/office/drawing/2014/main" id="{DD011F74-BD37-8C4A-7D92-62ED65AC65F2}"/>
              </a:ext>
            </a:extLst>
          </p:cNvPr>
          <p:cNvPicPr>
            <a:picLocks noChangeAspect="1"/>
          </p:cNvPicPr>
          <p:nvPr/>
        </p:nvPicPr>
        <p:blipFill rotWithShape="1">
          <a:blip r:embed="rId2"/>
          <a:srcRect l="3607" t="8250" r="5727" b="5384"/>
          <a:stretch/>
        </p:blipFill>
        <p:spPr>
          <a:xfrm>
            <a:off x="2647423" y="1488930"/>
            <a:ext cx="6897154" cy="5256000"/>
          </a:xfrm>
          <a:prstGeom prst="rect">
            <a:avLst/>
          </a:prstGeom>
        </p:spPr>
      </p:pic>
    </p:spTree>
    <p:extLst>
      <p:ext uri="{BB962C8B-B14F-4D97-AF65-F5344CB8AC3E}">
        <p14:creationId xmlns:p14="http://schemas.microsoft.com/office/powerpoint/2010/main" val="3401015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0729B-8A47-1E30-1F97-E9F0391C45D6}"/>
              </a:ext>
            </a:extLst>
          </p:cNvPr>
          <p:cNvSpPr>
            <a:spLocks noGrp="1"/>
          </p:cNvSpPr>
          <p:nvPr>
            <p:ph type="title"/>
          </p:nvPr>
        </p:nvSpPr>
        <p:spPr/>
        <p:txBody>
          <a:bodyPr/>
          <a:lstStyle/>
          <a:p>
            <a:r>
              <a:rPr lang="en-IN" dirty="0"/>
              <a:t>INFERENCE</a:t>
            </a:r>
            <a:endParaRPr lang="en-US" dirty="0"/>
          </a:p>
        </p:txBody>
      </p:sp>
      <p:sp>
        <p:nvSpPr>
          <p:cNvPr id="3" name="Slide Number Placeholder 2">
            <a:extLst>
              <a:ext uri="{FF2B5EF4-FFF2-40B4-BE49-F238E27FC236}">
                <a16:creationId xmlns:a16="http://schemas.microsoft.com/office/drawing/2014/main" id="{88E69AB1-5C8C-CDE8-504E-2880AC15C254}"/>
              </a:ext>
            </a:extLst>
          </p:cNvPr>
          <p:cNvSpPr>
            <a:spLocks noGrp="1"/>
          </p:cNvSpPr>
          <p:nvPr>
            <p:ph type="sldNum" sz="quarter" idx="12"/>
          </p:nvPr>
        </p:nvSpPr>
        <p:spPr/>
        <p:txBody>
          <a:bodyPr/>
          <a:lstStyle/>
          <a:p>
            <a:fld id="{80967E29-1480-472A-9FC5-C4768A52587C}" type="slidenum">
              <a:rPr lang="en-US" smtClean="0"/>
              <a:t>51</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7B662E44-115A-B4C8-C272-15BD2B053462}"/>
                  </a:ext>
                </a:extLst>
              </p:cNvPr>
              <p:cNvSpPr>
                <a:spLocks noGrp="1"/>
              </p:cNvSpPr>
              <p:nvPr>
                <p:ph type="body" sz="quarter" idx="13"/>
              </p:nvPr>
            </p:nvSpPr>
            <p:spPr/>
            <p:txBody>
              <a:bodyPr/>
              <a:lstStyle/>
              <a:p>
                <a:pPr algn="just"/>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𝑝𝑎𝑟𝑡𝑖𝑡𝑖𝑜𝑛</m:t>
                        </m:r>
                      </m:num>
                      <m:den>
                        <m:r>
                          <a:rPr lang="en-IN" b="0" i="1" smtClean="0">
                            <a:latin typeface="Cambria Math" panose="02040503050406030204" pitchFamily="18" charset="0"/>
                          </a:rPr>
                          <m:t>𝑎𝑟𝑟</m:t>
                        </m:r>
                        <m:r>
                          <a:rPr lang="en-IN" b="0" i="1" smtClean="0">
                            <a:latin typeface="Cambria Math" panose="02040503050406030204" pitchFamily="18" charset="0"/>
                          </a:rPr>
                          <m:t>_</m:t>
                        </m:r>
                        <m:r>
                          <a:rPr lang="en-IN" b="0" i="1" smtClean="0">
                            <a:latin typeface="Cambria Math" panose="02040503050406030204" pitchFamily="18" charset="0"/>
                          </a:rPr>
                          <m:t>𝑠𝑖𝑧𝑒</m:t>
                        </m:r>
                      </m:den>
                    </m:f>
                  </m:oMath>
                </a14:m>
                <a:r>
                  <a:rPr lang="en-US" dirty="0"/>
                  <a:t> ratio is close to 0.5 for the various partition sizes shown (3/5/7) for both UD and ND dataset</a:t>
                </a:r>
              </a:p>
              <a:p>
                <a:pPr algn="just"/>
                <a:r>
                  <a:rPr lang="en-US" dirty="0"/>
                  <a:t>This shows that MoM finds a very good approximate median, thus proving to be a good pivot for the </a:t>
                </a:r>
                <a:r>
                  <a:rPr lang="en-US"/>
                  <a:t>QS algorithm</a:t>
                </a:r>
                <a:endParaRPr lang="en-US" dirty="0"/>
              </a:p>
            </p:txBody>
          </p:sp>
        </mc:Choice>
        <mc:Fallback xmlns="">
          <p:sp>
            <p:nvSpPr>
              <p:cNvPr id="4" name="Text Placeholder 3">
                <a:extLst>
                  <a:ext uri="{FF2B5EF4-FFF2-40B4-BE49-F238E27FC236}">
                    <a16:creationId xmlns:a16="http://schemas.microsoft.com/office/drawing/2014/main" id="{7B662E44-115A-B4C8-C272-15BD2B053462}"/>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845" r="-906"/>
                </a:stretch>
              </a:blipFill>
            </p:spPr>
            <p:txBody>
              <a:bodyPr/>
              <a:lstStyle/>
              <a:p>
                <a:r>
                  <a:rPr lang="en-US">
                    <a:noFill/>
                  </a:rPr>
                  <a:t> </a:t>
                </a:r>
              </a:p>
            </p:txBody>
          </p:sp>
        </mc:Fallback>
      </mc:AlternateContent>
    </p:spTree>
    <p:extLst>
      <p:ext uri="{BB962C8B-B14F-4D97-AF65-F5344CB8AC3E}">
        <p14:creationId xmlns:p14="http://schemas.microsoft.com/office/powerpoint/2010/main" val="16629747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115FC-712E-41EF-46DA-06B9EBFFA0DA}"/>
              </a:ext>
            </a:extLst>
          </p:cNvPr>
          <p:cNvSpPr>
            <a:spLocks noGrp="1"/>
          </p:cNvSpPr>
          <p:nvPr>
            <p:ph type="ctrTitle"/>
          </p:nvPr>
        </p:nvSpPr>
        <p:spPr/>
        <p:txBody>
          <a:bodyPr anchor="ctr">
            <a:normAutofit/>
          </a:bodyPr>
          <a:lstStyle/>
          <a:p>
            <a:pPr algn="ctr"/>
            <a:r>
              <a:rPr lang="en-IN" sz="8800" dirty="0"/>
              <a:t>THANK YOU</a:t>
            </a:r>
            <a:endParaRPr lang="en-US" sz="8800" dirty="0"/>
          </a:p>
        </p:txBody>
      </p:sp>
      <p:sp>
        <p:nvSpPr>
          <p:cNvPr id="3" name="Slide Number Placeholder 2">
            <a:extLst>
              <a:ext uri="{FF2B5EF4-FFF2-40B4-BE49-F238E27FC236}">
                <a16:creationId xmlns:a16="http://schemas.microsoft.com/office/drawing/2014/main" id="{2CD2A632-3341-D771-1907-E6A1CE62522A}"/>
              </a:ext>
            </a:extLst>
          </p:cNvPr>
          <p:cNvSpPr>
            <a:spLocks noGrp="1"/>
          </p:cNvSpPr>
          <p:nvPr>
            <p:ph type="sldNum" sz="quarter" idx="12"/>
          </p:nvPr>
        </p:nvSpPr>
        <p:spPr/>
        <p:txBody>
          <a:bodyPr/>
          <a:lstStyle/>
          <a:p>
            <a:fld id="{F3450C42-9A0B-4425-92C2-70FCF7C45734}" type="slidenum">
              <a:rPr lang="en-US" smtClean="0"/>
              <a:t>52</a:t>
            </a:fld>
            <a:endParaRPr lang="en-US" dirty="0"/>
          </a:p>
        </p:txBody>
      </p:sp>
    </p:spTree>
    <p:extLst>
      <p:ext uri="{BB962C8B-B14F-4D97-AF65-F5344CB8AC3E}">
        <p14:creationId xmlns:p14="http://schemas.microsoft.com/office/powerpoint/2010/main" val="324469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lstStyle/>
          <a:p>
            <a:r>
              <a:rPr lang="en-US" dirty="0"/>
              <a:t>APPROACH AND CODE IN C</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6</a:t>
            </a:fld>
            <a:endParaRPr lang="en-US" dirty="0"/>
          </a:p>
        </p:txBody>
      </p:sp>
      <p:sp>
        <p:nvSpPr>
          <p:cNvPr id="4" name="Text Placeholder 3">
            <a:extLst>
              <a:ext uri="{FF2B5EF4-FFF2-40B4-BE49-F238E27FC236}">
                <a16:creationId xmlns:a16="http://schemas.microsoft.com/office/drawing/2014/main" id="{8BB67C43-09A8-AD4B-40E2-EEAC2E50F8C5}"/>
              </a:ext>
            </a:extLst>
          </p:cNvPr>
          <p:cNvSpPr>
            <a:spLocks noGrp="1"/>
          </p:cNvSpPr>
          <p:nvPr>
            <p:ph type="body" sz="quarter" idx="13"/>
          </p:nvPr>
        </p:nvSpPr>
        <p:spPr>
          <a:xfrm>
            <a:off x="838201" y="2000249"/>
            <a:ext cx="5166946" cy="4243625"/>
          </a:xfrm>
        </p:spPr>
        <p:txBody>
          <a:bodyPr>
            <a:normAutofit/>
          </a:bodyPr>
          <a:lstStyle/>
          <a:p>
            <a:pPr algn="just"/>
            <a:r>
              <a:rPr lang="en-US" sz="2400" dirty="0"/>
              <a:t>“seconds” value of the PC clock was used as the seed from the PRNG</a:t>
            </a:r>
          </a:p>
          <a:p>
            <a:pPr algn="just"/>
            <a:r>
              <a:rPr lang="en-US" dirty="0"/>
              <a:t>To generate a single number from normal distribution, 10 random numbers were taken and averaged</a:t>
            </a:r>
          </a:p>
          <a:p>
            <a:pPr algn="just"/>
            <a:r>
              <a:rPr lang="en-US" sz="2400" dirty="0"/>
              <a:t>1 million such </a:t>
            </a:r>
            <a:r>
              <a:rPr lang="en-US" dirty="0"/>
              <a:t>averages were done to generate ND dataset</a:t>
            </a:r>
            <a:endParaRPr lang="en-US" sz="2400" dirty="0"/>
          </a:p>
          <a:p>
            <a:pPr algn="just"/>
            <a:r>
              <a:rPr lang="en-US" dirty="0"/>
              <a:t>Dataset was saved as a .csv file</a:t>
            </a:r>
            <a:endParaRPr lang="en-US" sz="2400" dirty="0"/>
          </a:p>
          <a:p>
            <a:pPr marL="0" indent="0" algn="just">
              <a:buNone/>
            </a:pPr>
            <a:endParaRPr lang="en-US" sz="2400" dirty="0"/>
          </a:p>
        </p:txBody>
      </p:sp>
      <p:pic>
        <p:nvPicPr>
          <p:cNvPr id="9" name="Picture 8">
            <a:extLst>
              <a:ext uri="{FF2B5EF4-FFF2-40B4-BE49-F238E27FC236}">
                <a16:creationId xmlns:a16="http://schemas.microsoft.com/office/drawing/2014/main" id="{62E886F8-7ACD-2724-ABDE-C3322582BC58}"/>
              </a:ext>
            </a:extLst>
          </p:cNvPr>
          <p:cNvPicPr>
            <a:picLocks noChangeAspect="1"/>
          </p:cNvPicPr>
          <p:nvPr/>
        </p:nvPicPr>
        <p:blipFill>
          <a:blip r:embed="rId2"/>
          <a:stretch>
            <a:fillRect/>
          </a:stretch>
        </p:blipFill>
        <p:spPr>
          <a:xfrm>
            <a:off x="6585438" y="1690687"/>
            <a:ext cx="4607170" cy="4713257"/>
          </a:xfrm>
          <a:prstGeom prst="rect">
            <a:avLst/>
          </a:prstGeom>
        </p:spPr>
      </p:pic>
    </p:spTree>
    <p:extLst>
      <p:ext uri="{BB962C8B-B14F-4D97-AF65-F5344CB8AC3E}">
        <p14:creationId xmlns:p14="http://schemas.microsoft.com/office/powerpoint/2010/main" val="2568725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a:xfrm>
            <a:off x="838199" y="565739"/>
            <a:ext cx="11114099" cy="1124949"/>
          </a:xfrm>
        </p:spPr>
        <p:txBody>
          <a:bodyPr>
            <a:normAutofit fontScale="90000"/>
          </a:bodyPr>
          <a:lstStyle/>
          <a:p>
            <a:r>
              <a:rPr lang="en-US" dirty="0"/>
              <a:t>GRAPH OF ND DATASET, PLOTTER CODE</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7</a:t>
            </a:fld>
            <a:endParaRPr lang="en-US" dirty="0"/>
          </a:p>
        </p:txBody>
      </p:sp>
      <p:pic>
        <p:nvPicPr>
          <p:cNvPr id="5" name="Picture 4">
            <a:extLst>
              <a:ext uri="{FF2B5EF4-FFF2-40B4-BE49-F238E27FC236}">
                <a16:creationId xmlns:a16="http://schemas.microsoft.com/office/drawing/2014/main" id="{5501362A-2E0E-F7A6-3DED-12B128772103}"/>
              </a:ext>
            </a:extLst>
          </p:cNvPr>
          <p:cNvPicPr>
            <a:picLocks noChangeAspect="1"/>
          </p:cNvPicPr>
          <p:nvPr/>
        </p:nvPicPr>
        <p:blipFill>
          <a:blip r:embed="rId2"/>
          <a:stretch>
            <a:fillRect/>
          </a:stretch>
        </p:blipFill>
        <p:spPr>
          <a:xfrm>
            <a:off x="5759722" y="1726728"/>
            <a:ext cx="6275313" cy="4473859"/>
          </a:xfrm>
          <a:prstGeom prst="rect">
            <a:avLst/>
          </a:prstGeom>
        </p:spPr>
      </p:pic>
      <p:pic>
        <p:nvPicPr>
          <p:cNvPr id="7" name="Picture 6">
            <a:extLst>
              <a:ext uri="{FF2B5EF4-FFF2-40B4-BE49-F238E27FC236}">
                <a16:creationId xmlns:a16="http://schemas.microsoft.com/office/drawing/2014/main" id="{5EA12C36-63A3-53A2-1726-DFAA37E25590}"/>
              </a:ext>
            </a:extLst>
          </p:cNvPr>
          <p:cNvPicPr>
            <a:picLocks noChangeAspect="1"/>
          </p:cNvPicPr>
          <p:nvPr/>
        </p:nvPicPr>
        <p:blipFill rotWithShape="1">
          <a:blip r:embed="rId3"/>
          <a:srcRect r="3996"/>
          <a:stretch/>
        </p:blipFill>
        <p:spPr>
          <a:xfrm>
            <a:off x="156966" y="1726727"/>
            <a:ext cx="5295575" cy="4473860"/>
          </a:xfrm>
          <a:prstGeom prst="rect">
            <a:avLst/>
          </a:prstGeom>
        </p:spPr>
      </p:pic>
    </p:spTree>
    <p:extLst>
      <p:ext uri="{BB962C8B-B14F-4D97-AF65-F5344CB8AC3E}">
        <p14:creationId xmlns:p14="http://schemas.microsoft.com/office/powerpoint/2010/main" val="2659063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943708" y="1497469"/>
            <a:ext cx="10304584" cy="3863063"/>
          </a:xfrm>
        </p:spPr>
        <p:txBody>
          <a:bodyPr>
            <a:normAutofit/>
          </a:bodyPr>
          <a:lstStyle/>
          <a:p>
            <a:r>
              <a:rPr lang="en-US" spc="0" dirty="0"/>
              <a:t>2-A: Implement Merge Sort (MS) and check for correctness</a:t>
            </a:r>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4294967295"/>
          </p:nvPr>
        </p:nvSpPr>
        <p:spPr>
          <a:xfrm>
            <a:off x="8610600" y="6356350"/>
            <a:ext cx="2743200" cy="365125"/>
          </a:xfrm>
        </p:spPr>
        <p:txBody>
          <a:bodyPr/>
          <a:lstStyle/>
          <a:p>
            <a:fld id="{5EA792F7-1D9E-4C7E-A103-E8EDFDC2691E}" type="slidenum">
              <a:rPr lang="en-US" smtClean="0">
                <a:solidFill>
                  <a:srgbClr val="898989"/>
                </a:solidFill>
              </a:rPr>
              <a:t>8</a:t>
            </a:fld>
            <a:endParaRPr lang="en-US" dirty="0">
              <a:solidFill>
                <a:srgbClr val="898989"/>
              </a:solidFill>
            </a:endParaRPr>
          </a:p>
        </p:txBody>
      </p:sp>
    </p:spTree>
    <p:extLst>
      <p:ext uri="{BB962C8B-B14F-4D97-AF65-F5344CB8AC3E}">
        <p14:creationId xmlns:p14="http://schemas.microsoft.com/office/powerpoint/2010/main" val="744806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31D-84D7-867E-7DE6-434D2636A3E2}"/>
              </a:ext>
            </a:extLst>
          </p:cNvPr>
          <p:cNvSpPr>
            <a:spLocks noGrp="1"/>
          </p:cNvSpPr>
          <p:nvPr>
            <p:ph type="title"/>
          </p:nvPr>
        </p:nvSpPr>
        <p:spPr/>
        <p:txBody>
          <a:bodyPr/>
          <a:lstStyle/>
          <a:p>
            <a:r>
              <a:rPr lang="en-US" dirty="0"/>
              <a:t>THE MERGE SORT ALGORITHM</a:t>
            </a:r>
          </a:p>
        </p:txBody>
      </p:sp>
      <p:sp>
        <p:nvSpPr>
          <p:cNvPr id="3" name="Slide Number Placeholder 2">
            <a:extLst>
              <a:ext uri="{FF2B5EF4-FFF2-40B4-BE49-F238E27FC236}">
                <a16:creationId xmlns:a16="http://schemas.microsoft.com/office/drawing/2014/main" id="{825D1F9F-0F06-1703-1244-9FF582527EAA}"/>
              </a:ext>
            </a:extLst>
          </p:cNvPr>
          <p:cNvSpPr>
            <a:spLocks noGrp="1"/>
          </p:cNvSpPr>
          <p:nvPr>
            <p:ph type="sldNum" sz="quarter" idx="12"/>
          </p:nvPr>
        </p:nvSpPr>
        <p:spPr/>
        <p:txBody>
          <a:bodyPr/>
          <a:lstStyle/>
          <a:p>
            <a:fld id="{80967E29-1480-472A-9FC5-C4768A52587C}" type="slidenum">
              <a:rPr lang="en-US" smtClean="0"/>
              <a:t>9</a:t>
            </a:fld>
            <a:endParaRPr lang="en-US" dirty="0"/>
          </a:p>
        </p:txBody>
      </p:sp>
      <p:sp>
        <p:nvSpPr>
          <p:cNvPr id="4" name="Text Placeholder 3">
            <a:extLst>
              <a:ext uri="{FF2B5EF4-FFF2-40B4-BE49-F238E27FC236}">
                <a16:creationId xmlns:a16="http://schemas.microsoft.com/office/drawing/2014/main" id="{8BB67C43-09A8-AD4B-40E2-EEAC2E50F8C5}"/>
              </a:ext>
            </a:extLst>
          </p:cNvPr>
          <p:cNvSpPr>
            <a:spLocks noGrp="1"/>
          </p:cNvSpPr>
          <p:nvPr>
            <p:ph type="body" sz="quarter" idx="13"/>
          </p:nvPr>
        </p:nvSpPr>
        <p:spPr>
          <a:xfrm>
            <a:off x="838201" y="2000249"/>
            <a:ext cx="5852746" cy="4243625"/>
          </a:xfrm>
        </p:spPr>
        <p:txBody>
          <a:bodyPr>
            <a:normAutofit lnSpcReduction="10000"/>
          </a:bodyPr>
          <a:lstStyle/>
          <a:p>
            <a:pPr marL="0" indent="0" algn="just">
              <a:buNone/>
            </a:pPr>
            <a:r>
              <a:rPr lang="en-US" sz="2400" dirty="0"/>
              <a:t>Merge sort is a Divide-and-Conquer Algorithm that works as follows:</a:t>
            </a:r>
            <a:endParaRPr lang="en-US" dirty="0"/>
          </a:p>
          <a:p>
            <a:pPr marL="457200" indent="-457200" algn="just">
              <a:buClr>
                <a:schemeClr val="tx1"/>
              </a:buClr>
              <a:buFont typeface="+mj-lt"/>
              <a:buAutoNum type="arabicPeriod"/>
            </a:pPr>
            <a:r>
              <a:rPr lang="en-US" b="1" dirty="0"/>
              <a:t>Divide</a:t>
            </a:r>
            <a:r>
              <a:rPr lang="en-US" dirty="0"/>
              <a:t>: Compute middle of the array, takes constant time O(1)</a:t>
            </a:r>
          </a:p>
          <a:p>
            <a:pPr marL="457200" indent="-457200" algn="just">
              <a:buClr>
                <a:schemeClr val="tx1"/>
              </a:buClr>
              <a:buFont typeface="+mj-lt"/>
              <a:buAutoNum type="arabicPeriod"/>
            </a:pPr>
            <a:r>
              <a:rPr lang="en-US" b="1" dirty="0"/>
              <a:t>Conquer: </a:t>
            </a:r>
            <a:r>
              <a:rPr lang="en-US" dirty="0"/>
              <a:t>Recursively solve two subproblems, each of size 2, which contributes 2T(n/2) to the running time</a:t>
            </a:r>
          </a:p>
          <a:p>
            <a:pPr marL="457200" indent="-457200" algn="just">
              <a:buClr>
                <a:schemeClr val="tx1"/>
              </a:buClr>
              <a:buFont typeface="+mj-lt"/>
              <a:buAutoNum type="arabicPeriod"/>
            </a:pPr>
            <a:r>
              <a:rPr lang="en-US" sz="2400" b="1" dirty="0"/>
              <a:t>Combine</a:t>
            </a:r>
            <a:r>
              <a:rPr lang="en-US" sz="2400" dirty="0"/>
              <a:t>: Merging the two s</a:t>
            </a:r>
            <a:r>
              <a:rPr lang="en-US" dirty="0"/>
              <a:t>ubarrays, takes O(n)</a:t>
            </a:r>
            <a:endParaRPr lang="en-US" sz="2400" dirty="0"/>
          </a:p>
        </p:txBody>
      </p:sp>
      <p:pic>
        <p:nvPicPr>
          <p:cNvPr id="7" name="Picture 6">
            <a:extLst>
              <a:ext uri="{FF2B5EF4-FFF2-40B4-BE49-F238E27FC236}">
                <a16:creationId xmlns:a16="http://schemas.microsoft.com/office/drawing/2014/main" id="{D2DAA954-97BD-1A66-28AA-FA923046B735}"/>
              </a:ext>
            </a:extLst>
          </p:cNvPr>
          <p:cNvPicPr>
            <a:picLocks noChangeAspect="1"/>
          </p:cNvPicPr>
          <p:nvPr/>
        </p:nvPicPr>
        <p:blipFill>
          <a:blip r:embed="rId2"/>
          <a:stretch>
            <a:fillRect/>
          </a:stretch>
        </p:blipFill>
        <p:spPr>
          <a:xfrm>
            <a:off x="7073500" y="2866526"/>
            <a:ext cx="4812926" cy="1124949"/>
          </a:xfrm>
          <a:prstGeom prst="rect">
            <a:avLst/>
          </a:prstGeom>
        </p:spPr>
      </p:pic>
    </p:spTree>
    <p:extLst>
      <p:ext uri="{BB962C8B-B14F-4D97-AF65-F5344CB8AC3E}">
        <p14:creationId xmlns:p14="http://schemas.microsoft.com/office/powerpoint/2010/main" val="3597115543"/>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Custom 2">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779174-7527-490F-870B-C81F06E4E9E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3E117AD-7972-4C19-8EE9-C96E6C3AD3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2618F7-18BF-4051-9DE5-A9D1FF4469C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Funky shapes dark design</Template>
  <TotalTime>1349</TotalTime>
  <Words>1857</Words>
  <Application>Microsoft Office PowerPoint</Application>
  <PresentationFormat>Widescreen</PresentationFormat>
  <Paragraphs>189</Paragraphs>
  <Slides>52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Cambria Math</vt:lpstr>
      <vt:lpstr>Trebuchet MS</vt:lpstr>
      <vt:lpstr>FunkyShapesDarkVTI</vt:lpstr>
      <vt:lpstr>ALGORITHMS LAB  (CS-2271) ASSIGNMENT - 1</vt:lpstr>
      <vt:lpstr>1-A: CONSTRUCT LARGE DATASETS TAKING RANDOM NUMBERS FROM UNIFORM DISTRIBUTION (UD)</vt:lpstr>
      <vt:lpstr>APPROACH AND CODE IN C</vt:lpstr>
      <vt:lpstr>GRAPH OF UD DATASET, PLOTTER CODE</vt:lpstr>
      <vt:lpstr>1-B: CONSTRUCT LARGE DATASETS TAKING RANDOM NUMBERS FROM NORMAL DISTRIBUTION (ND)</vt:lpstr>
      <vt:lpstr>APPROACH AND CODE IN C</vt:lpstr>
      <vt:lpstr>GRAPH OF ND DATASET, PLOTTER CODE</vt:lpstr>
      <vt:lpstr>2-A: Implement Merge Sort (MS) and check for correctness</vt:lpstr>
      <vt:lpstr>THE MERGE SORT ALGORITHM</vt:lpstr>
      <vt:lpstr>RECURSION TREE FOR MERGE SORT</vt:lpstr>
      <vt:lpstr>THE MERGE SORT ALGORITHM</vt:lpstr>
      <vt:lpstr>CHECKING FOR CORRECTNESS</vt:lpstr>
      <vt:lpstr>2-B: Implement Quick Sort (QS) and check for correctness</vt:lpstr>
      <vt:lpstr>THE QUICK SORT ALGORITHM</vt:lpstr>
      <vt:lpstr>THE QUICK SORT ALGORITHM</vt:lpstr>
      <vt:lpstr>PARTITIONING</vt:lpstr>
      <vt:lpstr>CHECKING FOR CORRECTNESS</vt:lpstr>
      <vt:lpstr>3. Count the operations performed, like comparisons and swaps with problem size increasing in powers of 2, for both MS and QS with both UD and ND as input data</vt:lpstr>
      <vt:lpstr>COUNTING OPERATIONS</vt:lpstr>
      <vt:lpstr>COUNTING OPERATIONS (MS)</vt:lpstr>
      <vt:lpstr>OBSERVATIONS FOR MS</vt:lpstr>
      <vt:lpstr>COUNTING OPERATIONS (QS)</vt:lpstr>
      <vt:lpstr>OBSERVATIONS FOR QS</vt:lpstr>
      <vt:lpstr>4. Experiment with randomized QS (RQS) with both UD and ND as input data to arrive at the average complexity (count of operations performed) with both input datasets.</vt:lpstr>
      <vt:lpstr>RANDOMIZED QS ALGORITHM</vt:lpstr>
      <vt:lpstr>COUNTING OPERATIONS</vt:lpstr>
      <vt:lpstr>COUNTING OPERATIONS (RQS)</vt:lpstr>
      <vt:lpstr>OBSERVATIONS FOR QS</vt:lpstr>
      <vt:lpstr>5. Now normalize both the datasets in the range from 0 to 1 and implement bucket sort (BS) algorithm and check for correctness</vt:lpstr>
      <vt:lpstr>NORMALIZATION OF DATASETS</vt:lpstr>
      <vt:lpstr>GRAPH OF UD DATASET (NORMALIZED)</vt:lpstr>
      <vt:lpstr>GRAPH OF UD DATASET (NORMALIZED)</vt:lpstr>
      <vt:lpstr>BUCKET SORT ALGORITHM</vt:lpstr>
      <vt:lpstr>BUCKET SORT ALGORITHM</vt:lpstr>
      <vt:lpstr>BUCKET SORT IMPLEMENTATION</vt:lpstr>
      <vt:lpstr>CHECKING FOR CORRECTNESS</vt:lpstr>
      <vt:lpstr>6. Experiment with BS to arrive at its average complexity for both UD and ND data sets and infer</vt:lpstr>
      <vt:lpstr>COUNTING OPERATIONS (BS)</vt:lpstr>
      <vt:lpstr>OBSERVATIONS FOR BS</vt:lpstr>
      <vt:lpstr>7. Implement the worst case linear median selection algorithm by taking the median of medians (MoM) as the pivotal element and check for correctness.</vt:lpstr>
      <vt:lpstr>MEDIAN-OF-MEDIANS</vt:lpstr>
      <vt:lpstr>IMPLEMENTATION IN C</vt:lpstr>
      <vt:lpstr>IMPLEMENTATION IN C</vt:lpstr>
      <vt:lpstr>IMPLEMENTATION IN C</vt:lpstr>
      <vt:lpstr>8. Take different sizes for each trivial partition (3/5/7 ...) and see how the time taken is changing</vt:lpstr>
      <vt:lpstr>OBSERVATION OF TIME VS DIVIDE SIZE</vt:lpstr>
      <vt:lpstr>9. Perform experiments by rearranging the elements of the datasets (both UD and ND) and comment on the partition or split obtained using the pivotal element chosen as MoM</vt:lpstr>
      <vt:lpstr>DIVIDE SIZE 3</vt:lpstr>
      <vt:lpstr>DIVIDE SIZE 5</vt:lpstr>
      <vt:lpstr>DIVIDE SIZE 7</vt:lpstr>
      <vt:lpstr>INFERENCE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 LAB  (CS-2271)</dc:title>
  <dc:creator>Aritra Bandyopadhyay</dc:creator>
  <cp:lastModifiedBy>Aritra Bandyopadhyay</cp:lastModifiedBy>
  <cp:revision>7</cp:revision>
  <dcterms:created xsi:type="dcterms:W3CDTF">2023-02-18T14:11:19Z</dcterms:created>
  <dcterms:modified xsi:type="dcterms:W3CDTF">2023-04-10T11:10:46Z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